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5"/>
  </p:notesMasterIdLst>
  <p:sldIdLst>
    <p:sldId id="256" r:id="rId2"/>
    <p:sldId id="257" r:id="rId3"/>
    <p:sldId id="259" r:id="rId4"/>
    <p:sldId id="267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484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485" r:id="rId36"/>
    <p:sldId id="486" r:id="rId37"/>
    <p:sldId id="293" r:id="rId38"/>
    <p:sldId id="307" r:id="rId39"/>
    <p:sldId id="316" r:id="rId40"/>
    <p:sldId id="317" r:id="rId41"/>
    <p:sldId id="318" r:id="rId42"/>
    <p:sldId id="315" r:id="rId43"/>
    <p:sldId id="308" r:id="rId44"/>
    <p:sldId id="487" r:id="rId45"/>
    <p:sldId id="488" r:id="rId46"/>
    <p:sldId id="309" r:id="rId47"/>
    <p:sldId id="310" r:id="rId48"/>
    <p:sldId id="311" r:id="rId49"/>
    <p:sldId id="312" r:id="rId50"/>
    <p:sldId id="489" r:id="rId51"/>
    <p:sldId id="490" r:id="rId52"/>
    <p:sldId id="491" r:id="rId53"/>
    <p:sldId id="314" r:id="rId54"/>
    <p:sldId id="492" r:id="rId55"/>
    <p:sldId id="493" r:id="rId56"/>
    <p:sldId id="494" r:id="rId57"/>
    <p:sldId id="495" r:id="rId58"/>
    <p:sldId id="496" r:id="rId59"/>
    <p:sldId id="498" r:id="rId60"/>
    <p:sldId id="497" r:id="rId61"/>
    <p:sldId id="499" r:id="rId62"/>
    <p:sldId id="500" r:id="rId63"/>
    <p:sldId id="501" r:id="rId6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980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108" d="100"/>
          <a:sy n="108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5"/>
    </p:cViewPr>
  </p:sorterViewPr>
  <p:notesViewPr>
    <p:cSldViewPr>
      <p:cViewPr varScale="1">
        <p:scale>
          <a:sx n="52" d="100"/>
          <a:sy n="52" d="100"/>
        </p:scale>
        <p:origin x="-229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80A80-177E-4AC1-8ADD-2BE6FA6BBA3F}" type="datetimeFigureOut">
              <a:rPr lang="pt-PT" smtClean="0"/>
              <a:pPr/>
              <a:t>23/08/2019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6E486-295C-4865-9066-10635B8E022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12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6E486-295C-4865-9066-10635B8E022F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6E486-295C-4865-9066-10635B8E022F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E04B-43A3-4C8B-A5A4-0284BC728AC1}" type="datetime1">
              <a:rPr lang="pt-PT" smtClean="0"/>
              <a:pPr/>
              <a:t>23/08/2019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4434-E9EA-4488-9998-8AD6237168A7}" type="datetime1">
              <a:rPr lang="pt-PT" smtClean="0"/>
              <a:pPr/>
              <a:t>23/08/2019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A219-2EC0-49DF-ADBC-84198A609217}" type="datetime1">
              <a:rPr lang="pt-PT" smtClean="0"/>
              <a:pPr/>
              <a:t>23/08/2019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96CF-E28C-4BAC-93FC-961832F98477}" type="datetime1">
              <a:rPr lang="pt-PT" smtClean="0"/>
              <a:pPr/>
              <a:t>23/08/2019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98A-9962-4619-8710-0AA8980831DD}" type="datetime1">
              <a:rPr lang="pt-PT" smtClean="0"/>
              <a:pPr/>
              <a:t>23/08/2019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CF4B-59C8-4337-BF94-F3352699138B}" type="datetime1">
              <a:rPr lang="pt-PT" smtClean="0"/>
              <a:pPr/>
              <a:t>23/08/2019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968-E76B-497F-9246-4FB8B32E4B1F}" type="datetime1">
              <a:rPr lang="pt-PT" smtClean="0"/>
              <a:pPr/>
              <a:t>23/08/2019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2CFE-307C-489E-BBD8-2EB31CEB990D}" type="datetime1">
              <a:rPr lang="pt-PT" smtClean="0"/>
              <a:pPr/>
              <a:t>23/08/2019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8863-546B-43FB-BB77-D3EEC6B64537}" type="datetime1">
              <a:rPr lang="pt-PT" smtClean="0"/>
              <a:pPr/>
              <a:t>23/08/2019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81F5-6260-4F64-8960-C02EEE9E4FA1}" type="datetime1">
              <a:rPr lang="pt-PT" smtClean="0"/>
              <a:pPr/>
              <a:t>23/08/2019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A0BB-53D7-4700-8989-D9F73C0D98BD}" type="datetime1">
              <a:rPr lang="pt-PT" smtClean="0"/>
              <a:pPr/>
              <a:t>23/08/2019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945872-6160-4CA6-B753-19698BDD461D}" type="datetime1">
              <a:rPr lang="pt-PT" smtClean="0"/>
              <a:pPr/>
              <a:t>23/08/2019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0" y="307505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dirty="0"/>
              <a:t>6. Política comercial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6.5.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direito</a:t>
            </a:r>
            <a:r>
              <a:rPr lang="fr-FR" sz="2800" b="1" dirty="0"/>
              <a:t> </a:t>
            </a:r>
            <a:r>
              <a:rPr lang="fr-FR" sz="2800" b="1" dirty="0" err="1"/>
              <a:t>aduaneiro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119675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</a:t>
            </a:r>
            <a:r>
              <a:rPr lang="fr-FR" sz="2800" dirty="0" err="1"/>
              <a:t>Efeitos</a:t>
            </a:r>
            <a:r>
              <a:rPr lang="fr-FR" sz="2800" dirty="0"/>
              <a:t> da </a:t>
            </a:r>
            <a:r>
              <a:rPr lang="fr-FR" sz="2800" dirty="0" err="1"/>
              <a:t>aplicação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direito</a:t>
            </a:r>
            <a:r>
              <a:rPr lang="fr-FR" sz="2800" dirty="0"/>
              <a:t> </a:t>
            </a:r>
            <a:r>
              <a:rPr lang="fr-FR" sz="2800" dirty="0" err="1"/>
              <a:t>aduaneiro</a:t>
            </a:r>
            <a:r>
              <a:rPr lang="fr-FR" sz="2800" dirty="0"/>
              <a:t> t (</a:t>
            </a:r>
            <a:r>
              <a:rPr lang="fr-FR" sz="2800" dirty="0" err="1"/>
              <a:t>direito</a:t>
            </a:r>
            <a:r>
              <a:rPr lang="fr-FR" sz="2800" dirty="0"/>
              <a:t> </a:t>
            </a:r>
            <a:r>
              <a:rPr lang="fr-FR" sz="2800" i="1" dirty="0"/>
              <a:t>ad valorem</a:t>
            </a:r>
            <a:r>
              <a:rPr lang="fr-FR" sz="2800" dirty="0"/>
              <a:t>) sobre as </a:t>
            </a:r>
            <a:r>
              <a:rPr lang="fr-FR" sz="2800" dirty="0" err="1"/>
              <a:t>importações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país</a:t>
            </a:r>
            <a:r>
              <a:rPr lang="fr-FR" sz="2800" dirty="0"/>
              <a:t> </a:t>
            </a:r>
            <a:r>
              <a:rPr lang="fr-FR" sz="2800" dirty="0" err="1"/>
              <a:t>pequeno</a:t>
            </a:r>
            <a:endParaRPr lang="pt-PT" sz="28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6512" y="573325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</a:t>
            </a:r>
            <a:r>
              <a:rPr lang="fr-FR" sz="2800" i="1" dirty="0" err="1"/>
              <a:t>preço</a:t>
            </a:r>
            <a:r>
              <a:rPr lang="fr-FR" sz="2800" dirty="0"/>
              <a:t>: </a:t>
            </a:r>
            <a:r>
              <a:rPr lang="fr-FR" sz="2800" dirty="0" err="1"/>
              <a:t>aumento</a:t>
            </a:r>
            <a:r>
              <a:rPr lang="fr-FR" sz="2800" dirty="0"/>
              <a:t> do </a:t>
            </a:r>
            <a:r>
              <a:rPr lang="fr-FR" sz="2800" dirty="0" err="1"/>
              <a:t>preço</a:t>
            </a:r>
            <a:r>
              <a:rPr lang="fr-FR" sz="2800" dirty="0"/>
              <a:t> </a:t>
            </a:r>
            <a:r>
              <a:rPr lang="fr-FR" sz="2800" dirty="0" err="1"/>
              <a:t>interno</a:t>
            </a:r>
            <a:r>
              <a:rPr lang="fr-FR" sz="2800" dirty="0"/>
              <a:t> do </a:t>
            </a:r>
            <a:r>
              <a:rPr lang="fr-FR" sz="2800" dirty="0" err="1"/>
              <a:t>bem</a:t>
            </a:r>
            <a:r>
              <a:rPr lang="fr-FR" sz="2800" dirty="0"/>
              <a:t> de </a:t>
            </a:r>
            <a:r>
              <a:rPr lang="fr-FR" sz="2800" dirty="0" err="1"/>
              <a:t>importação</a:t>
            </a:r>
            <a:r>
              <a:rPr lang="fr-FR" sz="2800" dirty="0"/>
              <a:t> de P*x para </a:t>
            </a:r>
            <a:r>
              <a:rPr lang="fr-FR" sz="2800" dirty="0" err="1"/>
              <a:t>P’x</a:t>
            </a:r>
            <a:endParaRPr lang="pt-PT" sz="2800" dirty="0"/>
          </a:p>
          <a:p>
            <a:endParaRPr lang="pt-PT" sz="2800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flipV="1">
            <a:off x="2642592" y="2204864"/>
            <a:ext cx="0" cy="2925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2642592" y="5157192"/>
            <a:ext cx="3108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V="1">
            <a:off x="2718048" y="2996952"/>
            <a:ext cx="2286000" cy="1646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2642592" y="2708920"/>
            <a:ext cx="2835275" cy="219392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2642592" y="4256186"/>
            <a:ext cx="2743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2642592" y="4005064"/>
            <a:ext cx="27432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4653955" y="4256186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288830" y="4005064"/>
            <a:ext cx="0" cy="11890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3282355" y="4256186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3649067" y="4005064"/>
            <a:ext cx="0" cy="11890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106267" y="3861048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471392" y="414188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419872" y="3861048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099792" y="414188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106267" y="414188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556992" y="407203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550517" y="3798986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550517" y="407203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529808" y="52292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Qx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411760" y="5010249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367955" y="2322611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Px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836517" y="3067149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85792" y="4621311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728192" y="3789040"/>
            <a:ext cx="1096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P’x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P*x(1+t)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277467" y="407203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P*x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471392" y="5242594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pt-PT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106267" y="5242595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pt-PT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C’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464917" y="5242595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pt-PT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99792" y="5242595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pt-PT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85792" y="402758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pt-PT" sz="1000" b="0" i="0" u="none" strike="noStrike" cap="none" normalizeH="0" baseline="-3000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5385792" y="379898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S’</a:t>
            </a:r>
            <a:r>
              <a:rPr kumimoji="0" lang="pt-PT" sz="1000" b="0" i="0" u="none" strike="noStrike" cap="none" normalizeH="0" baseline="-3000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6.5.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direito</a:t>
            </a:r>
            <a:r>
              <a:rPr lang="fr-FR" sz="2800" b="1" dirty="0"/>
              <a:t> </a:t>
            </a:r>
            <a:r>
              <a:rPr lang="fr-FR" sz="2800" b="1" dirty="0" err="1"/>
              <a:t>aduaneiro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6512" y="458112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</a:t>
            </a:r>
            <a:r>
              <a:rPr lang="fr-FR" sz="2800" i="1" dirty="0" err="1"/>
              <a:t>protecção</a:t>
            </a:r>
            <a:r>
              <a:rPr lang="fr-FR" sz="2800" i="1" dirty="0"/>
              <a:t> (</a:t>
            </a:r>
            <a:r>
              <a:rPr lang="fr-FR" sz="2800" i="1" dirty="0" err="1"/>
              <a:t>produção</a:t>
            </a:r>
            <a:r>
              <a:rPr lang="fr-FR" sz="2800" i="1" dirty="0"/>
              <a:t>)</a:t>
            </a:r>
            <a:r>
              <a:rPr lang="fr-FR" sz="2800" dirty="0"/>
              <a:t>: </a:t>
            </a:r>
            <a:r>
              <a:rPr lang="fr-FR" sz="2800" dirty="0" err="1"/>
              <a:t>aumento</a:t>
            </a:r>
            <a:r>
              <a:rPr lang="fr-FR" sz="2800" dirty="0"/>
              <a:t> da </a:t>
            </a:r>
            <a:r>
              <a:rPr lang="fr-FR" sz="2800" dirty="0" err="1"/>
              <a:t>produção</a:t>
            </a:r>
            <a:r>
              <a:rPr lang="fr-FR" sz="2800" dirty="0"/>
              <a:t> interna do </a:t>
            </a:r>
            <a:r>
              <a:rPr lang="fr-FR" sz="2800" dirty="0" err="1"/>
              <a:t>bem</a:t>
            </a:r>
            <a:r>
              <a:rPr lang="fr-FR" sz="2800" dirty="0"/>
              <a:t> que </a:t>
            </a:r>
            <a:r>
              <a:rPr lang="fr-FR" sz="2800" dirty="0" err="1"/>
              <a:t>concorre</a:t>
            </a:r>
            <a:r>
              <a:rPr lang="fr-FR" sz="2800" dirty="0"/>
              <a:t> </a:t>
            </a:r>
            <a:r>
              <a:rPr lang="fr-FR" sz="2800" dirty="0" err="1"/>
              <a:t>com</a:t>
            </a:r>
            <a:r>
              <a:rPr lang="fr-FR" sz="2800" dirty="0"/>
              <a:t> as </a:t>
            </a:r>
            <a:r>
              <a:rPr lang="fr-FR" sz="2800" dirty="0" err="1"/>
              <a:t>importações</a:t>
            </a:r>
            <a:r>
              <a:rPr lang="fr-FR" sz="2800" dirty="0"/>
              <a:t> de </a:t>
            </a:r>
            <a:r>
              <a:rPr lang="fr-FR" sz="2800" dirty="0" err="1"/>
              <a:t>Q</a:t>
            </a:r>
            <a:r>
              <a:rPr lang="fr-FR" sz="2800" baseline="30000" dirty="0" err="1"/>
              <a:t>P</a:t>
            </a:r>
            <a:r>
              <a:rPr lang="fr-FR" sz="2800" dirty="0" err="1"/>
              <a:t>x</a:t>
            </a:r>
            <a:r>
              <a:rPr lang="fr-FR" sz="2800" dirty="0"/>
              <a:t> para </a:t>
            </a:r>
            <a:r>
              <a:rPr lang="fr-FR" sz="2800" dirty="0" err="1"/>
              <a:t>Q</a:t>
            </a:r>
            <a:r>
              <a:rPr lang="fr-FR" sz="2800" baseline="30000" dirty="0" err="1"/>
              <a:t>P’</a:t>
            </a:r>
            <a:r>
              <a:rPr lang="fr-FR" sz="2800" dirty="0" err="1"/>
              <a:t>x</a:t>
            </a:r>
            <a:endParaRPr lang="pt-PT" sz="2800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flipV="1">
            <a:off x="2642592" y="1124744"/>
            <a:ext cx="0" cy="2925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2642592" y="4077072"/>
            <a:ext cx="3108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V="1">
            <a:off x="2718048" y="1916832"/>
            <a:ext cx="2286000" cy="1646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2642592" y="1628800"/>
            <a:ext cx="2835275" cy="219392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2642592" y="3176066"/>
            <a:ext cx="2743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2642592" y="2924944"/>
            <a:ext cx="27432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4653955" y="3176066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288830" y="2924944"/>
            <a:ext cx="0" cy="11890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3282355" y="3176066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3649067" y="2924944"/>
            <a:ext cx="0" cy="11890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106267" y="2780928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471392" y="306176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419872" y="2780928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099792" y="306176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106267" y="306176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556992" y="299191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550517" y="2718866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550517" y="299191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529808" y="414908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Qx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411760" y="3930129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367955" y="1242491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Px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836517" y="1987029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85792" y="3541191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728192" y="2708920"/>
            <a:ext cx="1096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P’x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P*x(1+t)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277467" y="299191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P*x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471392" y="4162474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pt-PT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106267" y="4162475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pt-PT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C’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464917" y="4162475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pt-PT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99792" y="4162475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pt-PT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85792" y="294746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pt-PT" sz="1000" b="0" i="0" u="none" strike="noStrike" cap="none" normalizeH="0" baseline="-3000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5385792" y="271886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S’</a:t>
            </a:r>
            <a:r>
              <a:rPr kumimoji="0" lang="pt-PT" sz="1000" b="0" i="0" u="none" strike="noStrike" cap="none" normalizeH="0" baseline="-3000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-36512" y="564324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</a:t>
            </a:r>
            <a:r>
              <a:rPr lang="fr-FR" sz="2800" i="1" dirty="0" err="1"/>
              <a:t>consumo</a:t>
            </a:r>
            <a:r>
              <a:rPr lang="fr-FR" sz="2800" dirty="0"/>
              <a:t>: </a:t>
            </a:r>
            <a:r>
              <a:rPr lang="fr-FR" sz="2800" dirty="0" err="1"/>
              <a:t>diminuição</a:t>
            </a:r>
            <a:r>
              <a:rPr lang="fr-FR" sz="2800" dirty="0"/>
              <a:t> do </a:t>
            </a:r>
            <a:r>
              <a:rPr lang="fr-FR" sz="2800" dirty="0" err="1"/>
              <a:t>consumo</a:t>
            </a:r>
            <a:r>
              <a:rPr lang="fr-FR" sz="2800" dirty="0"/>
              <a:t> </a:t>
            </a:r>
            <a:r>
              <a:rPr lang="fr-FR" sz="2800" dirty="0" err="1"/>
              <a:t>interno</a:t>
            </a:r>
            <a:r>
              <a:rPr lang="fr-FR" sz="2800" dirty="0"/>
              <a:t> do </a:t>
            </a:r>
            <a:r>
              <a:rPr lang="fr-FR" sz="2800" dirty="0" err="1"/>
              <a:t>bem</a:t>
            </a:r>
            <a:r>
              <a:rPr lang="fr-FR" sz="2800" dirty="0"/>
              <a:t> de </a:t>
            </a:r>
            <a:r>
              <a:rPr lang="fr-FR" sz="2800" dirty="0" err="1"/>
              <a:t>importação</a:t>
            </a:r>
            <a:r>
              <a:rPr lang="fr-FR" sz="2800" dirty="0"/>
              <a:t> de </a:t>
            </a:r>
            <a:r>
              <a:rPr lang="fr-FR" sz="2800" dirty="0" err="1"/>
              <a:t>Q</a:t>
            </a:r>
            <a:r>
              <a:rPr lang="fr-FR" sz="2800" baseline="30000" dirty="0" err="1"/>
              <a:t>c</a:t>
            </a:r>
            <a:r>
              <a:rPr lang="fr-FR" sz="2800" dirty="0" err="1"/>
              <a:t>x</a:t>
            </a:r>
            <a:r>
              <a:rPr lang="fr-FR" sz="2800" dirty="0"/>
              <a:t> para </a:t>
            </a:r>
            <a:r>
              <a:rPr lang="fr-FR" sz="2800" dirty="0" err="1"/>
              <a:t>Q</a:t>
            </a:r>
            <a:r>
              <a:rPr lang="fr-FR" sz="2800" baseline="30000" dirty="0" err="1"/>
              <a:t>C’</a:t>
            </a:r>
            <a:r>
              <a:rPr lang="fr-FR" sz="2800" dirty="0" err="1"/>
              <a:t>x</a:t>
            </a:r>
            <a:endParaRPr lang="pt-PT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6.5.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direito</a:t>
            </a:r>
            <a:r>
              <a:rPr lang="fr-FR" sz="2800" b="1" dirty="0"/>
              <a:t> </a:t>
            </a:r>
            <a:r>
              <a:rPr lang="fr-FR" sz="2800" b="1" dirty="0" err="1"/>
              <a:t>aduaneiro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6512" y="458112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</a:t>
            </a:r>
            <a:r>
              <a:rPr lang="fr-FR" sz="2800" i="1" dirty="0" err="1"/>
              <a:t>comércio</a:t>
            </a:r>
            <a:r>
              <a:rPr lang="fr-FR" sz="2800" dirty="0"/>
              <a:t>: </a:t>
            </a:r>
            <a:r>
              <a:rPr lang="fr-FR" sz="2800" dirty="0" err="1"/>
              <a:t>diminuição</a:t>
            </a:r>
            <a:r>
              <a:rPr lang="fr-FR" sz="2800" dirty="0"/>
              <a:t> das </a:t>
            </a:r>
            <a:r>
              <a:rPr lang="fr-FR" sz="2800" dirty="0" err="1"/>
              <a:t>quantidades</a:t>
            </a:r>
            <a:r>
              <a:rPr lang="fr-FR" sz="2800" dirty="0"/>
              <a:t> </a:t>
            </a:r>
            <a:r>
              <a:rPr lang="fr-FR" sz="2800" dirty="0" err="1"/>
              <a:t>importadas</a:t>
            </a:r>
            <a:r>
              <a:rPr lang="fr-FR" sz="2800" dirty="0"/>
              <a:t> de (</a:t>
            </a:r>
            <a:r>
              <a:rPr lang="fr-FR" sz="2800" dirty="0" err="1"/>
              <a:t>Q</a:t>
            </a:r>
            <a:r>
              <a:rPr lang="fr-FR" sz="2800" baseline="30000" dirty="0" err="1"/>
              <a:t>C</a:t>
            </a:r>
            <a:r>
              <a:rPr lang="fr-FR" sz="2800" dirty="0" err="1"/>
              <a:t>x</a:t>
            </a:r>
            <a:r>
              <a:rPr lang="fr-FR" sz="2800" dirty="0"/>
              <a:t> -  </a:t>
            </a:r>
            <a:r>
              <a:rPr lang="fr-FR" sz="2800" dirty="0" err="1"/>
              <a:t>Q</a:t>
            </a:r>
            <a:r>
              <a:rPr lang="fr-FR" sz="2800" baseline="30000" dirty="0" err="1"/>
              <a:t>P</a:t>
            </a:r>
            <a:r>
              <a:rPr lang="fr-FR" sz="2800" dirty="0" err="1"/>
              <a:t>x</a:t>
            </a:r>
            <a:r>
              <a:rPr lang="fr-FR" sz="2800" dirty="0"/>
              <a:t>) para (</a:t>
            </a:r>
            <a:r>
              <a:rPr lang="fr-FR" sz="2800" dirty="0" err="1"/>
              <a:t>Q</a:t>
            </a:r>
            <a:r>
              <a:rPr lang="fr-FR" sz="2800" baseline="30000" dirty="0" err="1"/>
              <a:t>C’</a:t>
            </a:r>
            <a:r>
              <a:rPr lang="fr-FR" sz="2800" dirty="0" err="1"/>
              <a:t>x</a:t>
            </a:r>
            <a:r>
              <a:rPr lang="fr-FR" sz="2800" dirty="0"/>
              <a:t> -  </a:t>
            </a:r>
            <a:r>
              <a:rPr lang="fr-FR" sz="2800" dirty="0" err="1"/>
              <a:t>Q</a:t>
            </a:r>
            <a:r>
              <a:rPr lang="fr-FR" sz="2800" baseline="30000" dirty="0" err="1"/>
              <a:t>P’</a:t>
            </a:r>
            <a:r>
              <a:rPr lang="fr-FR" sz="2800" dirty="0" err="1"/>
              <a:t>x</a:t>
            </a:r>
            <a:r>
              <a:rPr lang="fr-FR" sz="2800" dirty="0"/>
              <a:t>)</a:t>
            </a:r>
            <a:endParaRPr lang="pt-PT" sz="2800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flipV="1">
            <a:off x="2642592" y="1124744"/>
            <a:ext cx="0" cy="2925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2642592" y="4077072"/>
            <a:ext cx="3108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V="1">
            <a:off x="2718048" y="1916832"/>
            <a:ext cx="2286000" cy="1646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2642592" y="1628800"/>
            <a:ext cx="2835275" cy="219392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2642592" y="3176066"/>
            <a:ext cx="2743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2642592" y="2924944"/>
            <a:ext cx="27432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4653955" y="3176066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288830" y="2924944"/>
            <a:ext cx="0" cy="11890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3282355" y="3176066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3649067" y="2924944"/>
            <a:ext cx="0" cy="11890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106267" y="2780928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471392" y="306176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419872" y="2780928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099792" y="306176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106267" y="306176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556992" y="299191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550517" y="2718866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550517" y="299191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529808" y="414908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Qx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411760" y="3930129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367955" y="1242491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Px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836517" y="1987029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85792" y="3541191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728192" y="2708920"/>
            <a:ext cx="1096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P’x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P*x(1+t)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277467" y="299191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P*x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471392" y="4162474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pt-PT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106267" y="4162475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pt-PT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C’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464917" y="4162475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pt-PT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99792" y="4162475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pt-PT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85792" y="294746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pt-PT" sz="1000" b="0" i="0" u="none" strike="noStrike" cap="none" normalizeH="0" baseline="-3000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5385792" y="271886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S’</a:t>
            </a:r>
            <a:r>
              <a:rPr kumimoji="0" lang="pt-PT" sz="1000" b="0" i="0" u="none" strike="noStrike" cap="none" normalizeH="0" baseline="-3000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-36512" y="564324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sobre o </a:t>
            </a:r>
            <a:r>
              <a:rPr lang="fr-FR" sz="2800" i="1" dirty="0" err="1"/>
              <a:t>excedente</a:t>
            </a:r>
            <a:r>
              <a:rPr lang="fr-FR" sz="2800" i="1" dirty="0"/>
              <a:t> do </a:t>
            </a:r>
            <a:r>
              <a:rPr lang="fr-FR" sz="2800" i="1" dirty="0" err="1"/>
              <a:t>consumidor</a:t>
            </a:r>
            <a:r>
              <a:rPr lang="fr-FR" sz="2800" dirty="0"/>
              <a:t>: </a:t>
            </a:r>
            <a:r>
              <a:rPr lang="fr-FR" sz="2800" dirty="0" err="1"/>
              <a:t>diminuição</a:t>
            </a:r>
            <a:r>
              <a:rPr lang="fr-FR" sz="2800" dirty="0"/>
              <a:t> do </a:t>
            </a:r>
            <a:r>
              <a:rPr lang="fr-FR" sz="2800" dirty="0" err="1"/>
              <a:t>excedente</a:t>
            </a:r>
            <a:r>
              <a:rPr lang="fr-FR" sz="2800" dirty="0"/>
              <a:t> do </a:t>
            </a:r>
            <a:r>
              <a:rPr lang="fr-FR" sz="2800" dirty="0" err="1"/>
              <a:t>consumidor</a:t>
            </a:r>
            <a:r>
              <a:rPr lang="fr-FR" sz="2800" dirty="0"/>
              <a:t> no montante de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ABHF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6.5.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direito</a:t>
            </a:r>
            <a:r>
              <a:rPr lang="fr-FR" sz="2800" b="1" dirty="0"/>
              <a:t> </a:t>
            </a:r>
            <a:r>
              <a:rPr lang="fr-FR" sz="2800" b="1" dirty="0" err="1"/>
              <a:t>aduaneiro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6512" y="450912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sobre o </a:t>
            </a:r>
            <a:r>
              <a:rPr lang="fr-FR" sz="2800" i="1" dirty="0" err="1"/>
              <a:t>excedente</a:t>
            </a:r>
            <a:r>
              <a:rPr lang="fr-FR" sz="2800" i="1" dirty="0"/>
              <a:t> do </a:t>
            </a:r>
            <a:r>
              <a:rPr lang="fr-FR" sz="2800" i="1" dirty="0" err="1"/>
              <a:t>produtor</a:t>
            </a:r>
            <a:r>
              <a:rPr lang="fr-FR" sz="2800" dirty="0"/>
              <a:t>: </a:t>
            </a:r>
            <a:r>
              <a:rPr lang="fr-FR" sz="2800" dirty="0" err="1"/>
              <a:t>aumento</a:t>
            </a:r>
            <a:r>
              <a:rPr lang="fr-FR" sz="2800" dirty="0"/>
              <a:t> do </a:t>
            </a:r>
            <a:r>
              <a:rPr lang="fr-FR" sz="2800" dirty="0" err="1"/>
              <a:t>excedente</a:t>
            </a:r>
            <a:r>
              <a:rPr lang="fr-FR" sz="2800" dirty="0"/>
              <a:t> do </a:t>
            </a:r>
            <a:r>
              <a:rPr lang="fr-FR" sz="2800" dirty="0" err="1"/>
              <a:t>produtor</a:t>
            </a:r>
            <a:r>
              <a:rPr lang="fr-FR" sz="2800" dirty="0"/>
              <a:t> no montante de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ABDC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flipV="1">
            <a:off x="2642592" y="1124744"/>
            <a:ext cx="0" cy="2925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2642592" y="4077072"/>
            <a:ext cx="3108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V="1">
            <a:off x="2718048" y="1916832"/>
            <a:ext cx="2286000" cy="1646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2642592" y="1628800"/>
            <a:ext cx="2835275" cy="219392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2642592" y="3176066"/>
            <a:ext cx="2743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2642592" y="2924944"/>
            <a:ext cx="27432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4653955" y="3176066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288830" y="2924944"/>
            <a:ext cx="0" cy="11890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3282355" y="3176066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3649067" y="2924944"/>
            <a:ext cx="0" cy="11890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106267" y="2780928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471392" y="306176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419872" y="2780928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099792" y="306176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106267" y="306176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556992" y="299191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550517" y="2718866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550517" y="299191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529808" y="414908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Qx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411760" y="3930129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367955" y="1242491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Px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836517" y="1987029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85792" y="3541191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728192" y="2708920"/>
            <a:ext cx="1096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P’x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P*x(1+t)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277467" y="299191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P*x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471392" y="4162474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pt-PT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106267" y="4162475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pt-PT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C’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464917" y="4162475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pt-PT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99792" y="4162475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pt-PT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85792" y="294746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pt-PT" sz="1000" b="0" i="0" u="none" strike="noStrike" cap="none" normalizeH="0" baseline="-3000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5385792" y="271886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S’</a:t>
            </a:r>
            <a:r>
              <a:rPr kumimoji="0" lang="pt-PT" sz="1000" b="0" i="0" u="none" strike="noStrike" cap="none" normalizeH="0" baseline="-3000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-36512" y="551723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fiscal</a:t>
            </a:r>
            <a:r>
              <a:rPr lang="fr-FR" sz="2800" dirty="0"/>
              <a:t>: </a:t>
            </a:r>
            <a:r>
              <a:rPr lang="fr-FR" sz="2800" dirty="0" err="1"/>
              <a:t>Receita</a:t>
            </a:r>
            <a:r>
              <a:rPr lang="fr-FR" sz="2800" dirty="0"/>
              <a:t> fiscal no montante de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CEGF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-36512" y="61461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Custo</a:t>
            </a:r>
            <a:r>
              <a:rPr lang="fr-FR" sz="2800" i="1" dirty="0"/>
              <a:t> de </a:t>
            </a:r>
            <a:r>
              <a:rPr lang="fr-FR" sz="2800" i="1" dirty="0" err="1"/>
              <a:t>proteção</a:t>
            </a:r>
            <a:r>
              <a:rPr lang="fr-FR" sz="2800" dirty="0"/>
              <a:t>: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CDE</a:t>
            </a:r>
            <a:r>
              <a:rPr lang="fr-FR" sz="2800" dirty="0">
                <a:sym typeface="Symbol"/>
              </a:rPr>
              <a:t></a:t>
            </a:r>
            <a:r>
              <a:rPr lang="fr-FR" sz="2800" dirty="0"/>
              <a:t> +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FGH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6.5.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direito</a:t>
            </a:r>
            <a:r>
              <a:rPr lang="fr-FR" sz="2800" b="1" dirty="0"/>
              <a:t> </a:t>
            </a:r>
            <a:r>
              <a:rPr lang="fr-FR" sz="2800" b="1" dirty="0" err="1"/>
              <a:t>aduaneiro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6512" y="970855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</a:t>
            </a:r>
            <a:r>
              <a:rPr lang="fr-FR" sz="2400" dirty="0"/>
              <a:t>Efeitos da aplicação de um direito aduaneiro t (direito </a:t>
            </a:r>
            <a:r>
              <a:rPr lang="fr-FR" sz="2400" i="1" dirty="0"/>
              <a:t>ad valorem</a:t>
            </a:r>
            <a:r>
              <a:rPr lang="fr-FR" sz="2400" dirty="0"/>
              <a:t>) sobre as importações de um país grande (que comercializa com outro grande)</a:t>
            </a:r>
            <a:endParaRPr lang="pt-PT" sz="2400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6BF9B642-01D0-40B0-9BE3-46B1E089F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79" y="2205384"/>
            <a:ext cx="7326843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6.5.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direito</a:t>
            </a:r>
            <a:r>
              <a:rPr lang="fr-FR" sz="2800" b="1" dirty="0"/>
              <a:t> </a:t>
            </a:r>
            <a:r>
              <a:rPr lang="fr-FR" sz="2800" b="1" dirty="0" err="1"/>
              <a:t>aduaneiro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-36512" y="5428381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</a:t>
            </a:r>
            <a:r>
              <a:rPr lang="fr-FR" sz="2800" i="1" dirty="0" err="1"/>
              <a:t>preço</a:t>
            </a:r>
            <a:r>
              <a:rPr lang="fr-FR" sz="2800" dirty="0"/>
              <a:t>: </a:t>
            </a:r>
            <a:r>
              <a:rPr lang="fr-FR" sz="2800" dirty="0" err="1"/>
              <a:t>aumento</a:t>
            </a:r>
            <a:r>
              <a:rPr lang="fr-FR" sz="2800" dirty="0"/>
              <a:t> do </a:t>
            </a:r>
            <a:r>
              <a:rPr lang="fr-FR" sz="2800" dirty="0" err="1"/>
              <a:t>preço</a:t>
            </a:r>
            <a:r>
              <a:rPr lang="fr-FR" sz="2800" dirty="0"/>
              <a:t> </a:t>
            </a:r>
            <a:r>
              <a:rPr lang="fr-FR" sz="2800" dirty="0" err="1"/>
              <a:t>interno</a:t>
            </a:r>
            <a:r>
              <a:rPr lang="fr-FR" sz="2800" dirty="0"/>
              <a:t> do </a:t>
            </a:r>
            <a:r>
              <a:rPr lang="fr-FR" sz="2800" dirty="0" err="1"/>
              <a:t>bem</a:t>
            </a:r>
            <a:r>
              <a:rPr lang="fr-FR" sz="2800" dirty="0"/>
              <a:t> de </a:t>
            </a:r>
            <a:r>
              <a:rPr lang="fr-FR" sz="2800" dirty="0" err="1"/>
              <a:t>importação</a:t>
            </a:r>
            <a:r>
              <a:rPr lang="fr-FR" sz="2800" dirty="0"/>
              <a:t> de P*x para </a:t>
            </a:r>
            <a:r>
              <a:rPr lang="fr-FR" sz="2800" dirty="0" err="1"/>
              <a:t>P’x</a:t>
            </a:r>
            <a:r>
              <a:rPr lang="fr-FR" sz="2800" dirty="0"/>
              <a:t> e </a:t>
            </a:r>
            <a:r>
              <a:rPr lang="fr-FR" sz="2800" dirty="0" err="1"/>
              <a:t>diminuição</a:t>
            </a:r>
            <a:r>
              <a:rPr lang="fr-FR" sz="2800" dirty="0"/>
              <a:t> do </a:t>
            </a:r>
            <a:r>
              <a:rPr lang="fr-FR" sz="2800" dirty="0" err="1"/>
              <a:t>preço</a:t>
            </a:r>
            <a:r>
              <a:rPr lang="fr-FR" sz="2800" dirty="0"/>
              <a:t> </a:t>
            </a:r>
            <a:r>
              <a:rPr lang="fr-FR" sz="2800" dirty="0" err="1"/>
              <a:t>internacional</a:t>
            </a:r>
            <a:r>
              <a:rPr lang="fr-FR" sz="2800" dirty="0"/>
              <a:t> de P*x para </a:t>
            </a:r>
            <a:r>
              <a:rPr lang="fr-FR" sz="2800" dirty="0" err="1"/>
              <a:t>P’x</a:t>
            </a:r>
            <a:r>
              <a:rPr lang="fr-FR" sz="2800" baseline="-25000" dirty="0" err="1"/>
              <a:t>RM</a:t>
            </a:r>
            <a:endParaRPr lang="pt-PT" sz="2800" dirty="0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V="1">
            <a:off x="2151930" y="1556792"/>
            <a:ext cx="0" cy="3108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2151930" y="4653136"/>
            <a:ext cx="3567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2151930" y="2132856"/>
            <a:ext cx="3109913" cy="23780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 flipV="1">
            <a:off x="2151930" y="2196331"/>
            <a:ext cx="2378075" cy="1736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flipV="1">
            <a:off x="2151930" y="3284984"/>
            <a:ext cx="3384550" cy="9144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 flipV="1">
            <a:off x="2151930" y="2708920"/>
            <a:ext cx="3017838" cy="1371600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4164880" y="3639418"/>
            <a:ext cx="0" cy="1004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3798168" y="3356992"/>
            <a:ext cx="0" cy="1279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 flipH="1">
            <a:off x="2151930" y="3356992"/>
            <a:ext cx="16462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2883768" y="3356992"/>
            <a:ext cx="0" cy="1279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H="1">
            <a:off x="2151930" y="3639418"/>
            <a:ext cx="20129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2518643" y="3639418"/>
            <a:ext cx="0" cy="1004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H="1">
            <a:off x="2151930" y="3729906"/>
            <a:ext cx="16462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3980730" y="3573016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615605" y="3250481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2627784" y="3279899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336080" y="349592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2793280" y="352511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793280" y="363941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707680" y="345526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707680" y="363941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1786805" y="318221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786805" y="345526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604243" y="3573016"/>
            <a:ext cx="91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P’x</a:t>
            </a:r>
            <a:r>
              <a:rPr kumimoji="0" lang="fr-FR" sz="10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RM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444405" y="4648051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763688" y="156614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580309" y="208366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516413" y="3212976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156373" y="263294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S’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004245" y="4653136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169768" y="4279181"/>
            <a:ext cx="639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615605" y="4648051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C’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701205" y="4648051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336080" y="4648051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969368" y="4415706"/>
            <a:ext cx="639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6.5.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direito</a:t>
            </a:r>
            <a:r>
              <a:rPr lang="fr-FR" sz="2800" b="1" dirty="0"/>
              <a:t> </a:t>
            </a:r>
            <a:r>
              <a:rPr lang="fr-FR" sz="2800" b="1" dirty="0" err="1"/>
              <a:t>aduaneiro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-36512" y="465313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</a:t>
            </a:r>
            <a:r>
              <a:rPr lang="fr-FR" sz="2800" i="1" dirty="0" err="1"/>
              <a:t>proteção</a:t>
            </a:r>
            <a:r>
              <a:rPr lang="fr-FR" sz="2800" i="1" dirty="0"/>
              <a:t> (</a:t>
            </a:r>
            <a:r>
              <a:rPr lang="fr-FR" sz="2800" i="1" dirty="0" err="1"/>
              <a:t>produção</a:t>
            </a:r>
            <a:r>
              <a:rPr lang="fr-FR" sz="2800" i="1" dirty="0"/>
              <a:t>)</a:t>
            </a:r>
            <a:r>
              <a:rPr lang="fr-FR" sz="2800" dirty="0"/>
              <a:t>: </a:t>
            </a:r>
            <a:r>
              <a:rPr lang="fr-FR" sz="2800" dirty="0" err="1"/>
              <a:t>aumento</a:t>
            </a:r>
            <a:r>
              <a:rPr lang="fr-FR" sz="2800" dirty="0"/>
              <a:t> da </a:t>
            </a:r>
            <a:r>
              <a:rPr lang="fr-FR" sz="2800" dirty="0" err="1"/>
              <a:t>produção</a:t>
            </a:r>
            <a:r>
              <a:rPr lang="fr-FR" sz="2800" dirty="0"/>
              <a:t> interna do </a:t>
            </a:r>
            <a:r>
              <a:rPr lang="fr-FR" sz="2800" dirty="0" err="1"/>
              <a:t>bem</a:t>
            </a:r>
            <a:r>
              <a:rPr lang="fr-FR" sz="2800" dirty="0"/>
              <a:t> de </a:t>
            </a:r>
            <a:r>
              <a:rPr lang="fr-FR" sz="2800" dirty="0" err="1"/>
              <a:t>importação</a:t>
            </a:r>
            <a:r>
              <a:rPr lang="fr-FR" sz="2800" dirty="0"/>
              <a:t> de </a:t>
            </a:r>
            <a:r>
              <a:rPr lang="fr-FR" sz="2800" dirty="0" err="1"/>
              <a:t>Q</a:t>
            </a:r>
            <a:r>
              <a:rPr lang="fr-FR" sz="2800" baseline="30000" dirty="0" err="1"/>
              <a:t>P</a:t>
            </a:r>
            <a:r>
              <a:rPr lang="fr-FR" sz="2800" dirty="0" err="1"/>
              <a:t>x</a:t>
            </a:r>
            <a:r>
              <a:rPr lang="fr-FR" sz="2800" dirty="0"/>
              <a:t> para </a:t>
            </a:r>
            <a:r>
              <a:rPr lang="fr-FR" sz="2800" dirty="0" err="1"/>
              <a:t>Q</a:t>
            </a:r>
            <a:r>
              <a:rPr lang="fr-FR" sz="2800" baseline="30000" dirty="0" err="1"/>
              <a:t>P’</a:t>
            </a:r>
            <a:r>
              <a:rPr lang="fr-FR" sz="2800" dirty="0" err="1"/>
              <a:t>x</a:t>
            </a:r>
            <a:endParaRPr lang="pt-PT" sz="2800" dirty="0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V="1">
            <a:off x="2151930" y="1124744"/>
            <a:ext cx="0" cy="3108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2151930" y="4221088"/>
            <a:ext cx="3567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2151930" y="1700808"/>
            <a:ext cx="3109913" cy="23780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 flipV="1">
            <a:off x="2151930" y="1764283"/>
            <a:ext cx="2378075" cy="1736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flipV="1">
            <a:off x="2151930" y="2852936"/>
            <a:ext cx="3384550" cy="9144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 flipV="1">
            <a:off x="2151930" y="2276872"/>
            <a:ext cx="3017838" cy="1371600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4164880" y="3207370"/>
            <a:ext cx="0" cy="1004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3798168" y="2924944"/>
            <a:ext cx="0" cy="1279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 flipH="1">
            <a:off x="2151930" y="2924944"/>
            <a:ext cx="16462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2883768" y="2924944"/>
            <a:ext cx="0" cy="1279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H="1">
            <a:off x="2151930" y="3207370"/>
            <a:ext cx="20129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2518643" y="3207370"/>
            <a:ext cx="0" cy="1004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H="1">
            <a:off x="2151930" y="3297858"/>
            <a:ext cx="16462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3980730" y="314096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615605" y="281843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2627784" y="2847851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336080" y="3063875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2793280" y="309307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793280" y="320737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707680" y="302322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707680" y="320737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1786805" y="275017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786805" y="302322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604243" y="3140968"/>
            <a:ext cx="91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P’x</a:t>
            </a:r>
            <a:r>
              <a:rPr kumimoji="0" lang="fr-FR" sz="10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RM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444405" y="421600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763688" y="1134095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580309" y="165162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516413" y="278092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156373" y="2200895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S’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004245" y="422108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169768" y="3847133"/>
            <a:ext cx="639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615605" y="421600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C’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701205" y="421600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336080" y="421600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969368" y="3983658"/>
            <a:ext cx="639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-36512" y="564324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</a:t>
            </a:r>
            <a:r>
              <a:rPr lang="fr-FR" sz="2800" i="1" dirty="0" err="1"/>
              <a:t>consumo</a:t>
            </a:r>
            <a:r>
              <a:rPr lang="fr-FR" sz="2800" dirty="0"/>
              <a:t>: </a:t>
            </a:r>
            <a:r>
              <a:rPr lang="fr-FR" sz="2800" dirty="0" err="1"/>
              <a:t>diminuição</a:t>
            </a:r>
            <a:r>
              <a:rPr lang="fr-FR" sz="2800" dirty="0"/>
              <a:t> do </a:t>
            </a:r>
            <a:r>
              <a:rPr lang="fr-FR" sz="2800" dirty="0" err="1"/>
              <a:t>consumo</a:t>
            </a:r>
            <a:r>
              <a:rPr lang="fr-FR" sz="2800" dirty="0"/>
              <a:t> </a:t>
            </a:r>
            <a:r>
              <a:rPr lang="fr-FR" sz="2800" dirty="0" err="1"/>
              <a:t>interno</a:t>
            </a:r>
            <a:r>
              <a:rPr lang="fr-FR" sz="2800" dirty="0"/>
              <a:t> do </a:t>
            </a:r>
            <a:r>
              <a:rPr lang="fr-FR" sz="2800" dirty="0" err="1"/>
              <a:t>bem</a:t>
            </a:r>
            <a:r>
              <a:rPr lang="fr-FR" sz="2800" dirty="0"/>
              <a:t> de </a:t>
            </a:r>
            <a:r>
              <a:rPr lang="fr-FR" sz="2800" dirty="0" err="1"/>
              <a:t>importação</a:t>
            </a:r>
            <a:r>
              <a:rPr lang="fr-FR" sz="2800" dirty="0"/>
              <a:t> de </a:t>
            </a:r>
            <a:r>
              <a:rPr lang="fr-FR" sz="2800" dirty="0" err="1"/>
              <a:t>Q</a:t>
            </a:r>
            <a:r>
              <a:rPr lang="fr-FR" sz="2800" baseline="30000" dirty="0" err="1"/>
              <a:t>c</a:t>
            </a:r>
            <a:r>
              <a:rPr lang="fr-FR" sz="2800" dirty="0" err="1"/>
              <a:t>x</a:t>
            </a:r>
            <a:r>
              <a:rPr lang="fr-FR" sz="2800" dirty="0"/>
              <a:t> para </a:t>
            </a:r>
            <a:r>
              <a:rPr lang="fr-FR" sz="2800" dirty="0" err="1"/>
              <a:t>Q</a:t>
            </a:r>
            <a:r>
              <a:rPr lang="fr-FR" sz="2800" baseline="30000" dirty="0" err="1"/>
              <a:t>C’</a:t>
            </a:r>
            <a:r>
              <a:rPr lang="fr-FR" sz="2800" dirty="0" err="1"/>
              <a:t>x</a:t>
            </a:r>
            <a:endParaRPr lang="pt-PT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6.5.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direito</a:t>
            </a:r>
            <a:r>
              <a:rPr lang="fr-FR" sz="2800" b="1" dirty="0"/>
              <a:t> </a:t>
            </a:r>
            <a:r>
              <a:rPr lang="fr-FR" sz="2800" b="1" dirty="0" err="1"/>
              <a:t>aduaneiro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-36512" y="465313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</a:t>
            </a:r>
            <a:r>
              <a:rPr lang="fr-FR" sz="2800" i="1" dirty="0" err="1"/>
              <a:t>comércio</a:t>
            </a:r>
            <a:r>
              <a:rPr lang="fr-FR" sz="2800" dirty="0"/>
              <a:t>: </a:t>
            </a:r>
            <a:r>
              <a:rPr lang="fr-FR" sz="2800" dirty="0" err="1"/>
              <a:t>diminuição</a:t>
            </a:r>
            <a:r>
              <a:rPr lang="fr-FR" sz="2800" dirty="0"/>
              <a:t> das </a:t>
            </a:r>
            <a:r>
              <a:rPr lang="fr-FR" sz="2800" dirty="0" err="1"/>
              <a:t>quantidades</a:t>
            </a:r>
            <a:r>
              <a:rPr lang="fr-FR" sz="2800" dirty="0"/>
              <a:t> </a:t>
            </a:r>
            <a:r>
              <a:rPr lang="fr-FR" sz="2800" dirty="0" err="1"/>
              <a:t>importadas</a:t>
            </a:r>
            <a:r>
              <a:rPr lang="fr-FR" sz="2800" dirty="0"/>
              <a:t> de (</a:t>
            </a:r>
            <a:r>
              <a:rPr lang="fr-FR" sz="2800" dirty="0" err="1"/>
              <a:t>Q</a:t>
            </a:r>
            <a:r>
              <a:rPr lang="fr-FR" sz="2800" baseline="30000" dirty="0" err="1"/>
              <a:t>C</a:t>
            </a:r>
            <a:r>
              <a:rPr lang="fr-FR" sz="2800" dirty="0" err="1"/>
              <a:t>x</a:t>
            </a:r>
            <a:r>
              <a:rPr lang="fr-FR" sz="2800" dirty="0"/>
              <a:t> -  </a:t>
            </a:r>
            <a:r>
              <a:rPr lang="fr-FR" sz="2800" dirty="0" err="1"/>
              <a:t>Q</a:t>
            </a:r>
            <a:r>
              <a:rPr lang="fr-FR" sz="2800" baseline="30000" dirty="0" err="1"/>
              <a:t>P</a:t>
            </a:r>
            <a:r>
              <a:rPr lang="fr-FR" sz="2800" dirty="0" err="1"/>
              <a:t>x</a:t>
            </a:r>
            <a:r>
              <a:rPr lang="fr-FR" sz="2800" dirty="0"/>
              <a:t>) para (</a:t>
            </a:r>
            <a:r>
              <a:rPr lang="fr-FR" sz="2800" dirty="0" err="1"/>
              <a:t>Q</a:t>
            </a:r>
            <a:r>
              <a:rPr lang="fr-FR" sz="2800" baseline="30000" dirty="0" err="1"/>
              <a:t>C’</a:t>
            </a:r>
            <a:r>
              <a:rPr lang="fr-FR" sz="2800" dirty="0" err="1"/>
              <a:t>x</a:t>
            </a:r>
            <a:r>
              <a:rPr lang="fr-FR" sz="2800" dirty="0"/>
              <a:t> -  </a:t>
            </a:r>
            <a:r>
              <a:rPr lang="fr-FR" sz="2800" dirty="0" err="1"/>
              <a:t>Q</a:t>
            </a:r>
            <a:r>
              <a:rPr lang="fr-FR" sz="2800" baseline="30000" dirty="0" err="1"/>
              <a:t>P’</a:t>
            </a:r>
            <a:r>
              <a:rPr lang="fr-FR" sz="2800" dirty="0" err="1"/>
              <a:t>x</a:t>
            </a:r>
            <a:r>
              <a:rPr lang="fr-FR" sz="2800" dirty="0"/>
              <a:t>)</a:t>
            </a:r>
            <a:endParaRPr lang="pt-PT" sz="2800" dirty="0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V="1">
            <a:off x="2151930" y="1124744"/>
            <a:ext cx="0" cy="3108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2151930" y="4221088"/>
            <a:ext cx="3567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2151930" y="1700808"/>
            <a:ext cx="3109913" cy="23780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 flipV="1">
            <a:off x="2151930" y="1764283"/>
            <a:ext cx="2378075" cy="1736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flipV="1">
            <a:off x="2151930" y="2852936"/>
            <a:ext cx="3384550" cy="9144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 flipV="1">
            <a:off x="2151930" y="2276872"/>
            <a:ext cx="3017838" cy="1371600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4164880" y="3207370"/>
            <a:ext cx="0" cy="1004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3798168" y="2924944"/>
            <a:ext cx="0" cy="1279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 flipH="1">
            <a:off x="2151930" y="2924944"/>
            <a:ext cx="16462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2883768" y="2924944"/>
            <a:ext cx="0" cy="1279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H="1">
            <a:off x="2151930" y="3207370"/>
            <a:ext cx="20129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2518643" y="3207370"/>
            <a:ext cx="0" cy="1004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H="1">
            <a:off x="2151930" y="3297858"/>
            <a:ext cx="16462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3980730" y="314096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615605" y="281843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2627784" y="2847851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336080" y="3063875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2793280" y="309307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793280" y="320737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707680" y="302322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707680" y="320737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1786805" y="275017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786805" y="302322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604243" y="3140968"/>
            <a:ext cx="91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P’x</a:t>
            </a:r>
            <a:r>
              <a:rPr kumimoji="0" lang="fr-FR" sz="10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RM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444405" y="421600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763688" y="1134095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580309" y="165162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516413" y="278092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156373" y="2200895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S’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004245" y="422108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169768" y="3847133"/>
            <a:ext cx="639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615605" y="421600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C’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701205" y="421600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336080" y="421600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969368" y="3983658"/>
            <a:ext cx="639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-36512" y="564324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sobre o </a:t>
            </a:r>
            <a:r>
              <a:rPr lang="fr-FR" sz="2800" i="1" dirty="0" err="1"/>
              <a:t>excedente</a:t>
            </a:r>
            <a:r>
              <a:rPr lang="fr-FR" sz="2800" i="1" dirty="0"/>
              <a:t> do </a:t>
            </a:r>
            <a:r>
              <a:rPr lang="fr-FR" sz="2800" i="1" dirty="0" err="1"/>
              <a:t>consumidor</a:t>
            </a:r>
            <a:r>
              <a:rPr lang="fr-FR" sz="2800" dirty="0"/>
              <a:t>: </a:t>
            </a:r>
            <a:r>
              <a:rPr lang="fr-FR" sz="2800" dirty="0" err="1"/>
              <a:t>diminuição</a:t>
            </a:r>
            <a:r>
              <a:rPr lang="fr-FR" sz="2800" dirty="0"/>
              <a:t> do </a:t>
            </a:r>
            <a:r>
              <a:rPr lang="fr-FR" sz="2800" dirty="0" err="1"/>
              <a:t>excedente</a:t>
            </a:r>
            <a:r>
              <a:rPr lang="fr-FR" sz="2800" dirty="0"/>
              <a:t> do </a:t>
            </a:r>
            <a:r>
              <a:rPr lang="fr-FR" sz="2800" dirty="0" err="1"/>
              <a:t>consumidor</a:t>
            </a:r>
            <a:r>
              <a:rPr lang="fr-FR" sz="2800" dirty="0"/>
              <a:t> no montante de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P*</a:t>
            </a:r>
            <a:r>
              <a:rPr lang="fr-FR" sz="2800" dirty="0" err="1"/>
              <a:t>xP’xDF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6.5.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direito</a:t>
            </a:r>
            <a:r>
              <a:rPr lang="fr-FR" sz="2800" b="1" dirty="0"/>
              <a:t> </a:t>
            </a:r>
            <a:r>
              <a:rPr lang="fr-FR" sz="2800" b="1" dirty="0" err="1"/>
              <a:t>aduaneiro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-36512" y="465313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sobre o </a:t>
            </a:r>
            <a:r>
              <a:rPr lang="fr-FR" sz="2800" i="1" dirty="0" err="1"/>
              <a:t>excedente</a:t>
            </a:r>
            <a:r>
              <a:rPr lang="fr-FR" sz="2800" i="1" dirty="0"/>
              <a:t> do </a:t>
            </a:r>
            <a:r>
              <a:rPr lang="fr-FR" sz="2800" i="1" dirty="0" err="1"/>
              <a:t>produtor</a:t>
            </a:r>
            <a:r>
              <a:rPr lang="fr-FR" sz="2800" dirty="0"/>
              <a:t>: </a:t>
            </a:r>
            <a:r>
              <a:rPr lang="fr-FR" sz="2800" dirty="0" err="1"/>
              <a:t>aumento</a:t>
            </a:r>
            <a:r>
              <a:rPr lang="fr-FR" sz="2800" dirty="0"/>
              <a:t> do </a:t>
            </a:r>
            <a:r>
              <a:rPr lang="fr-FR" sz="2800" dirty="0" err="1"/>
              <a:t>excedente</a:t>
            </a:r>
            <a:r>
              <a:rPr lang="fr-FR" sz="2800" dirty="0"/>
              <a:t> do </a:t>
            </a:r>
            <a:r>
              <a:rPr lang="fr-FR" sz="2800" dirty="0" err="1"/>
              <a:t>produtor</a:t>
            </a:r>
            <a:r>
              <a:rPr lang="fr-FR" sz="2800" dirty="0"/>
              <a:t> no montante de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P*</a:t>
            </a:r>
            <a:r>
              <a:rPr lang="fr-FR" sz="2800" dirty="0" err="1"/>
              <a:t>xP’xBA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V="1">
            <a:off x="2151930" y="1124744"/>
            <a:ext cx="0" cy="3108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2151930" y="4221088"/>
            <a:ext cx="3567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2151930" y="1700808"/>
            <a:ext cx="3109913" cy="23780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 flipV="1">
            <a:off x="2151930" y="1764283"/>
            <a:ext cx="2378075" cy="1736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flipV="1">
            <a:off x="2151930" y="2852936"/>
            <a:ext cx="3384550" cy="9144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 flipV="1">
            <a:off x="2151930" y="2276872"/>
            <a:ext cx="3017838" cy="1371600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4164880" y="3207370"/>
            <a:ext cx="0" cy="1004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3798168" y="2924944"/>
            <a:ext cx="0" cy="1279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 flipH="1">
            <a:off x="2151930" y="2924944"/>
            <a:ext cx="16462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2883768" y="2924944"/>
            <a:ext cx="0" cy="1279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H="1">
            <a:off x="2151930" y="3207370"/>
            <a:ext cx="20129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2518643" y="3207370"/>
            <a:ext cx="0" cy="1004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H="1">
            <a:off x="2151930" y="3297858"/>
            <a:ext cx="16462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3980730" y="314096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615605" y="281843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2627784" y="2847851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336080" y="3063875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2793280" y="309307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793280" y="320737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707680" y="302322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707680" y="320737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1786805" y="275017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786805" y="302322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604243" y="3140968"/>
            <a:ext cx="91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P’x</a:t>
            </a:r>
            <a:r>
              <a:rPr kumimoji="0" lang="fr-FR" sz="10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RM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444405" y="421600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763688" y="1134095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580309" y="165162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516413" y="278092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156373" y="2200895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S’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004245" y="422108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169768" y="3847133"/>
            <a:ext cx="639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615605" y="421600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C’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701205" y="421600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336080" y="421600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969368" y="3983658"/>
            <a:ext cx="639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-36512" y="58586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fiscal</a:t>
            </a:r>
            <a:r>
              <a:rPr lang="fr-FR" sz="2800" dirty="0"/>
              <a:t>: </a:t>
            </a:r>
            <a:r>
              <a:rPr lang="fr-FR" sz="2800" dirty="0" err="1"/>
              <a:t>Receita</a:t>
            </a:r>
            <a:r>
              <a:rPr lang="fr-FR" sz="2800" dirty="0"/>
              <a:t> fiscal no montante de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DBGH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6.5.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direito</a:t>
            </a:r>
            <a:r>
              <a:rPr lang="fr-FR" sz="2800" b="1" dirty="0"/>
              <a:t> </a:t>
            </a:r>
            <a:r>
              <a:rPr lang="fr-FR" sz="2800" b="1" dirty="0" err="1"/>
              <a:t>aduaneiro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-36512" y="458112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Custo</a:t>
            </a:r>
            <a:r>
              <a:rPr lang="fr-FR" sz="2800" i="1" dirty="0"/>
              <a:t> de </a:t>
            </a:r>
            <a:r>
              <a:rPr lang="fr-FR" sz="2800" i="1" dirty="0" err="1"/>
              <a:t>proteção</a:t>
            </a:r>
            <a:r>
              <a:rPr lang="fr-FR" sz="2800" dirty="0"/>
              <a:t>: </a:t>
            </a:r>
            <a:endParaRPr lang="pt-PT" sz="2800" dirty="0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V="1">
            <a:off x="2151930" y="1124744"/>
            <a:ext cx="0" cy="3108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2151930" y="4221088"/>
            <a:ext cx="3567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2151930" y="1700808"/>
            <a:ext cx="3109913" cy="23780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 flipV="1">
            <a:off x="2151930" y="1764283"/>
            <a:ext cx="2378075" cy="1736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flipV="1">
            <a:off x="2151930" y="2852936"/>
            <a:ext cx="3384550" cy="9144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 flipV="1">
            <a:off x="2151930" y="2276872"/>
            <a:ext cx="3017838" cy="1371600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4164880" y="3207370"/>
            <a:ext cx="0" cy="1004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3798168" y="2924944"/>
            <a:ext cx="0" cy="1279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 flipH="1">
            <a:off x="2151930" y="2924944"/>
            <a:ext cx="16462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2883768" y="2924944"/>
            <a:ext cx="0" cy="1279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H="1">
            <a:off x="2151930" y="3207370"/>
            <a:ext cx="20129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2518643" y="3207370"/>
            <a:ext cx="0" cy="1004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H="1">
            <a:off x="2151930" y="3297858"/>
            <a:ext cx="16462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3980730" y="314096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615605" y="281843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2627784" y="2847851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336080" y="3063875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2793280" y="309307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793280" y="320737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707680" y="302322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707680" y="320737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1786805" y="275017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786805" y="302322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604243" y="3140968"/>
            <a:ext cx="91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P’x</a:t>
            </a:r>
            <a:r>
              <a:rPr kumimoji="0" lang="fr-FR" sz="10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RM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444405" y="421600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763688" y="1134095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580309" y="1651620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516413" y="278092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156373" y="2200895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S’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004245" y="4221088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169768" y="3847133"/>
            <a:ext cx="639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615605" y="421600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C’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701205" y="421600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336080" y="4216003"/>
            <a:ext cx="639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969368" y="3983658"/>
            <a:ext cx="639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-36512" y="508518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ym typeface="Symbol"/>
              </a:rPr>
              <a:t>	</a:t>
            </a:r>
            <a:r>
              <a:rPr lang="fr-FR" sz="2800" dirty="0"/>
              <a:t> </a:t>
            </a:r>
            <a:r>
              <a:rPr lang="fr-FR" sz="2800" dirty="0" err="1"/>
              <a:t>Nulo</a:t>
            </a:r>
            <a:r>
              <a:rPr lang="fr-FR" sz="2800" dirty="0"/>
              <a:t> se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ABC</a:t>
            </a:r>
            <a:r>
              <a:rPr lang="fr-FR" sz="2800" dirty="0">
                <a:sym typeface="Symbol"/>
              </a:rPr>
              <a:t></a:t>
            </a:r>
            <a:r>
              <a:rPr lang="fr-FR" sz="2800" dirty="0"/>
              <a:t> +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DEF</a:t>
            </a:r>
            <a:r>
              <a:rPr lang="fr-FR" sz="2800" dirty="0">
                <a:sym typeface="Symbol"/>
              </a:rPr>
              <a:t></a:t>
            </a:r>
            <a:r>
              <a:rPr lang="fr-FR" sz="2800" dirty="0"/>
              <a:t> =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CEHG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  <a:p>
            <a:r>
              <a:rPr lang="fr-FR" sz="2800" dirty="0">
                <a:sym typeface="Symbol"/>
              </a:rPr>
              <a:t>	</a:t>
            </a:r>
            <a:r>
              <a:rPr lang="fr-FR" sz="2800" dirty="0"/>
              <a:t> </a:t>
            </a:r>
            <a:r>
              <a:rPr lang="fr-FR" sz="2800" dirty="0" err="1"/>
              <a:t>Positivo</a:t>
            </a:r>
            <a:r>
              <a:rPr lang="fr-FR" sz="2800" dirty="0"/>
              <a:t> se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ABC</a:t>
            </a:r>
            <a:r>
              <a:rPr lang="fr-FR" sz="2800" dirty="0">
                <a:sym typeface="Symbol"/>
              </a:rPr>
              <a:t></a:t>
            </a:r>
            <a:r>
              <a:rPr lang="fr-FR" sz="2800" dirty="0"/>
              <a:t> +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DEF</a:t>
            </a:r>
            <a:r>
              <a:rPr lang="fr-FR" sz="2800" dirty="0">
                <a:sym typeface="Symbol"/>
              </a:rPr>
              <a:t></a:t>
            </a:r>
            <a:r>
              <a:rPr lang="fr-FR" sz="2800" dirty="0"/>
              <a:t> &gt;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CEHG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  <a:p>
            <a:r>
              <a:rPr lang="fr-FR" sz="2800" dirty="0">
                <a:sym typeface="Symbol"/>
              </a:rPr>
              <a:t>	</a:t>
            </a:r>
            <a:r>
              <a:rPr lang="fr-FR" sz="2800" dirty="0"/>
              <a:t> </a:t>
            </a:r>
            <a:r>
              <a:rPr lang="fr-FR" sz="2800" dirty="0" err="1"/>
              <a:t>Benefício</a:t>
            </a:r>
            <a:r>
              <a:rPr lang="fr-FR" sz="2800" dirty="0"/>
              <a:t> se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ABC</a:t>
            </a:r>
            <a:r>
              <a:rPr lang="fr-FR" sz="2800" dirty="0">
                <a:sym typeface="Symbol"/>
              </a:rPr>
              <a:t></a:t>
            </a:r>
            <a:r>
              <a:rPr lang="fr-FR" sz="2800" dirty="0"/>
              <a:t> +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DEF</a:t>
            </a:r>
            <a:r>
              <a:rPr lang="fr-FR" sz="2800" dirty="0">
                <a:sym typeface="Symbol"/>
              </a:rPr>
              <a:t></a:t>
            </a:r>
            <a:r>
              <a:rPr lang="fr-FR" sz="2800" dirty="0"/>
              <a:t> &lt;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CEHG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latin typeface="Times New Roman" pitchFamily="18" charset="0"/>
                <a:cs typeface="Times New Roman" pitchFamily="18" charset="0"/>
              </a:rPr>
              <a:t>Objetivos</a:t>
            </a:r>
          </a:p>
        </p:txBody>
      </p:sp>
      <p:sp>
        <p:nvSpPr>
          <p:cNvPr id="7" name="Rectângulo 6"/>
          <p:cNvSpPr/>
          <p:nvPr/>
        </p:nvSpPr>
        <p:spPr>
          <a:xfrm>
            <a:off x="0" y="83671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2800" dirty="0" err="1"/>
              <a:t>Apresentar</a:t>
            </a:r>
            <a:r>
              <a:rPr lang="fr-FR" sz="2800" dirty="0"/>
              <a:t> </a:t>
            </a:r>
            <a:r>
              <a:rPr lang="fr-FR" sz="2800" dirty="0" err="1"/>
              <a:t>alguns</a:t>
            </a:r>
            <a:r>
              <a:rPr lang="fr-FR" sz="2800" dirty="0"/>
              <a:t> </a:t>
            </a:r>
            <a:r>
              <a:rPr lang="fr-FR" sz="2800" dirty="0" err="1"/>
              <a:t>elementos</a:t>
            </a:r>
            <a:r>
              <a:rPr lang="fr-FR" sz="2800" dirty="0"/>
              <a:t> </a:t>
            </a:r>
            <a:r>
              <a:rPr lang="fr-FR" sz="2800" dirty="0" err="1"/>
              <a:t>gerais</a:t>
            </a:r>
            <a:r>
              <a:rPr lang="fr-FR" sz="2800" dirty="0"/>
              <a:t> da OMC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35496" y="170080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2800" dirty="0" err="1"/>
              <a:t>Estudar</a:t>
            </a:r>
            <a:r>
              <a:rPr lang="fr-FR" sz="2800" dirty="0"/>
              <a:t> a forma </a:t>
            </a:r>
            <a:r>
              <a:rPr lang="fr-FR" sz="2800" dirty="0" err="1"/>
              <a:t>como</a:t>
            </a:r>
            <a:r>
              <a:rPr lang="fr-FR" sz="2800" dirty="0"/>
              <a:t> as </a:t>
            </a:r>
            <a:r>
              <a:rPr lang="fr-FR" sz="2800" dirty="0" err="1"/>
              <a:t>restrições</a:t>
            </a:r>
            <a:r>
              <a:rPr lang="fr-FR" sz="2800" dirty="0"/>
              <a:t> </a:t>
            </a:r>
            <a:r>
              <a:rPr lang="fr-FR" sz="2800" dirty="0" err="1"/>
              <a:t>ao</a:t>
            </a:r>
            <a:r>
              <a:rPr lang="fr-FR" sz="2800" dirty="0"/>
              <a:t> </a:t>
            </a:r>
            <a:r>
              <a:rPr lang="fr-FR" sz="2800" dirty="0" err="1"/>
              <a:t>comércio</a:t>
            </a:r>
            <a:r>
              <a:rPr lang="fr-FR" sz="2800" dirty="0"/>
              <a:t> </a:t>
            </a:r>
            <a:r>
              <a:rPr lang="fr-FR" sz="2800" dirty="0" err="1"/>
              <a:t>afectam</a:t>
            </a:r>
            <a:r>
              <a:rPr lang="fr-FR" sz="2800" dirty="0"/>
              <a:t>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país</a:t>
            </a:r>
            <a:r>
              <a:rPr lang="fr-FR" sz="2800" dirty="0"/>
              <a:t> </a:t>
            </a:r>
            <a:r>
              <a:rPr lang="fr-FR" sz="2800" dirty="0" err="1"/>
              <a:t>por</a:t>
            </a:r>
            <a:r>
              <a:rPr lang="fr-FR" sz="2800" dirty="0"/>
              <a:t> forma a </a:t>
            </a:r>
            <a:r>
              <a:rPr lang="fr-FR" sz="2800" dirty="0" err="1"/>
              <a:t>compreender</a:t>
            </a:r>
            <a:r>
              <a:rPr lang="fr-FR" sz="2800" dirty="0"/>
              <a:t> os </a:t>
            </a:r>
            <a:r>
              <a:rPr lang="fr-FR" sz="2800" dirty="0" err="1"/>
              <a:t>benefícios</a:t>
            </a:r>
            <a:r>
              <a:rPr lang="fr-FR" sz="2800" dirty="0"/>
              <a:t> e os </a:t>
            </a:r>
            <a:r>
              <a:rPr lang="fr-FR" sz="2800" dirty="0" err="1"/>
              <a:t>custos</a:t>
            </a:r>
            <a:r>
              <a:rPr lang="fr-FR" sz="2800" dirty="0"/>
              <a:t> </a:t>
            </a:r>
            <a:r>
              <a:rPr lang="fr-FR" sz="2800" dirty="0" err="1"/>
              <a:t>associados</a:t>
            </a:r>
            <a:r>
              <a:rPr lang="fr-FR" sz="2800" dirty="0"/>
              <a:t> à </a:t>
            </a:r>
            <a:r>
              <a:rPr lang="fr-FR" sz="2800" dirty="0" err="1"/>
              <a:t>política</a:t>
            </a:r>
            <a:r>
              <a:rPr lang="fr-FR" sz="2800" dirty="0"/>
              <a:t> </a:t>
            </a:r>
            <a:r>
              <a:rPr lang="fr-FR" sz="2800" dirty="0" err="1"/>
              <a:t>comercial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0" y="33477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Conhecer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alguns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argumentos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favor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utilização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instrumentos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política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comercial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36512" y="4491117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2800" dirty="0" err="1"/>
              <a:t>Estudar</a:t>
            </a:r>
            <a:r>
              <a:rPr lang="fr-FR" sz="2800" dirty="0"/>
              <a:t> os </a:t>
            </a:r>
            <a:r>
              <a:rPr lang="fr-FR" sz="2800" dirty="0" err="1"/>
              <a:t>efeitos</a:t>
            </a:r>
            <a:r>
              <a:rPr lang="fr-FR" sz="2800" dirty="0"/>
              <a:t> </a:t>
            </a:r>
            <a:r>
              <a:rPr lang="fr-FR" sz="2800" dirty="0" err="1"/>
              <a:t>decorrentes</a:t>
            </a:r>
            <a:r>
              <a:rPr lang="fr-FR" sz="2800" dirty="0"/>
              <a:t> da </a:t>
            </a:r>
            <a:r>
              <a:rPr lang="fr-FR" sz="2800" dirty="0" err="1"/>
              <a:t>aplicação</a:t>
            </a:r>
            <a:r>
              <a:rPr lang="fr-FR" sz="2800" dirty="0"/>
              <a:t> de </a:t>
            </a:r>
            <a:r>
              <a:rPr lang="fr-FR" sz="2800" dirty="0" err="1"/>
              <a:t>instrumentos</a:t>
            </a:r>
            <a:r>
              <a:rPr lang="fr-FR" sz="2800" dirty="0"/>
              <a:t> de </a:t>
            </a:r>
            <a:r>
              <a:rPr lang="fr-FR" sz="2800" dirty="0" err="1"/>
              <a:t>política</a:t>
            </a:r>
            <a:r>
              <a:rPr lang="fr-FR" sz="2800" dirty="0"/>
              <a:t> </a:t>
            </a:r>
            <a:r>
              <a:rPr lang="fr-FR" sz="2800" dirty="0" err="1"/>
              <a:t>comercial</a:t>
            </a:r>
            <a:r>
              <a:rPr lang="fr-FR" sz="2800" dirty="0"/>
              <a:t> </a:t>
            </a:r>
            <a:r>
              <a:rPr lang="fr-FR" sz="2800" dirty="0" err="1"/>
              <a:t>em</a:t>
            </a:r>
            <a:r>
              <a:rPr lang="fr-FR" sz="2800" dirty="0"/>
              <a:t> </a:t>
            </a:r>
            <a:r>
              <a:rPr lang="fr-FR" sz="2800" dirty="0" err="1"/>
              <a:t>contexto</a:t>
            </a:r>
            <a:r>
              <a:rPr lang="fr-FR" sz="2800" dirty="0"/>
              <a:t> de </a:t>
            </a:r>
            <a:r>
              <a:rPr lang="fr-FR" sz="2800" dirty="0" err="1"/>
              <a:t>concorrência</a:t>
            </a:r>
            <a:r>
              <a:rPr lang="fr-FR" sz="2800" dirty="0"/>
              <a:t> </a:t>
            </a:r>
            <a:r>
              <a:rPr lang="fr-FR" sz="2800" dirty="0" err="1"/>
              <a:t>perfeita</a:t>
            </a:r>
            <a:r>
              <a:rPr lang="fr-FR" sz="2800" dirty="0"/>
              <a:t> e </a:t>
            </a:r>
            <a:r>
              <a:rPr lang="fr-FR" sz="2800" dirty="0" err="1"/>
              <a:t>imperfeita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6.6.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subsídio</a:t>
            </a:r>
            <a:r>
              <a:rPr lang="fr-FR" sz="2800" b="1" dirty="0"/>
              <a:t> à </a:t>
            </a:r>
            <a:r>
              <a:rPr lang="fr-FR" sz="2800" b="1" dirty="0" err="1"/>
              <a:t>produção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20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-36512" y="117874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</a:t>
            </a:r>
            <a:r>
              <a:rPr lang="fr-FR" sz="2800" dirty="0" err="1"/>
              <a:t>Efeitos</a:t>
            </a:r>
            <a:r>
              <a:rPr lang="fr-FR" sz="2800" dirty="0"/>
              <a:t> da </a:t>
            </a:r>
            <a:r>
              <a:rPr lang="fr-FR" sz="2800" dirty="0" err="1"/>
              <a:t>aplicação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subsídio</a:t>
            </a:r>
            <a:r>
              <a:rPr lang="fr-FR" sz="2800" dirty="0"/>
              <a:t> à </a:t>
            </a:r>
            <a:r>
              <a:rPr lang="fr-FR" sz="2800" dirty="0" err="1"/>
              <a:t>produção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país</a:t>
            </a:r>
            <a:r>
              <a:rPr lang="fr-FR" sz="2800" dirty="0"/>
              <a:t> </a:t>
            </a:r>
            <a:r>
              <a:rPr lang="fr-FR" sz="2800" dirty="0" err="1"/>
              <a:t>pequeno</a:t>
            </a:r>
            <a:endParaRPr lang="pt-PT" sz="2800" dirty="0"/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-36512" y="59492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</a:t>
            </a:r>
            <a:r>
              <a:rPr lang="fr-FR" sz="2800" i="1" dirty="0" err="1"/>
              <a:t>preço</a:t>
            </a:r>
            <a:r>
              <a:rPr lang="fr-FR" sz="2800" dirty="0"/>
              <a:t>: </a:t>
            </a:r>
            <a:r>
              <a:rPr lang="fr-FR" sz="2800" dirty="0" err="1"/>
              <a:t>nulo</a:t>
            </a:r>
            <a:endParaRPr lang="pt-PT" sz="2800" dirty="0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V="1">
            <a:off x="2418184" y="1988840"/>
            <a:ext cx="0" cy="3290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2418184" y="5301208"/>
            <a:ext cx="33829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2418184" y="4542557"/>
            <a:ext cx="32908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2418184" y="3140968"/>
            <a:ext cx="2833688" cy="1646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2418184" y="3717032"/>
            <a:ext cx="3016250" cy="128111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2418184" y="2636912"/>
            <a:ext cx="2925763" cy="24685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4704184" y="4542557"/>
            <a:ext cx="0" cy="7318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3515147" y="4177432"/>
            <a:ext cx="0" cy="10969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2875384" y="4542557"/>
            <a:ext cx="0" cy="7318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2418184" y="4177432"/>
            <a:ext cx="10969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783309" y="4437112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332584" y="407198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332584" y="443202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520034" y="443202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526509" y="536813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520034" y="536813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332584" y="536813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691234" y="536813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234034" y="515210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051472" y="443202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143547" y="407198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246861" y="294235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343947" y="3491632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1000" b="0" i="0" u="none" strike="noStrike" cap="none" normalizeH="0" baseline="3000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678909" y="4360019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143547" y="1916832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343947" y="477115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6.6.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subsídio</a:t>
            </a:r>
            <a:r>
              <a:rPr lang="fr-FR" sz="2800" b="1" dirty="0"/>
              <a:t> à </a:t>
            </a:r>
            <a:r>
              <a:rPr lang="fr-FR" sz="2800" b="1" dirty="0" err="1"/>
              <a:t>produção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21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-36512" y="501317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</a:t>
            </a:r>
            <a:r>
              <a:rPr lang="fr-FR" sz="2800" i="1" dirty="0" err="1"/>
              <a:t>proteção</a:t>
            </a:r>
            <a:r>
              <a:rPr lang="fr-FR" sz="2800" i="1" dirty="0"/>
              <a:t> (</a:t>
            </a:r>
            <a:r>
              <a:rPr lang="fr-FR" sz="2800" i="1" dirty="0" err="1"/>
              <a:t>produção</a:t>
            </a:r>
            <a:r>
              <a:rPr lang="fr-FR" sz="2800" i="1" dirty="0"/>
              <a:t>)</a:t>
            </a:r>
            <a:r>
              <a:rPr lang="fr-FR" sz="2800" dirty="0"/>
              <a:t>: </a:t>
            </a:r>
            <a:r>
              <a:rPr lang="fr-FR" sz="2800" dirty="0" err="1"/>
              <a:t>aumento</a:t>
            </a:r>
            <a:r>
              <a:rPr lang="fr-FR" sz="2800" dirty="0"/>
              <a:t> da </a:t>
            </a:r>
            <a:r>
              <a:rPr lang="fr-FR" sz="2800" dirty="0" err="1"/>
              <a:t>produção</a:t>
            </a:r>
            <a:r>
              <a:rPr lang="fr-FR" sz="2800" dirty="0"/>
              <a:t> interna do </a:t>
            </a:r>
            <a:r>
              <a:rPr lang="fr-FR" sz="2800" dirty="0" err="1"/>
              <a:t>bem</a:t>
            </a:r>
            <a:r>
              <a:rPr lang="fr-FR" sz="2800" dirty="0"/>
              <a:t> de </a:t>
            </a:r>
            <a:r>
              <a:rPr lang="fr-FR" sz="2800" dirty="0" err="1"/>
              <a:t>importação</a:t>
            </a:r>
            <a:r>
              <a:rPr lang="fr-FR" sz="2800" dirty="0"/>
              <a:t> de </a:t>
            </a:r>
            <a:r>
              <a:rPr lang="fr-FR" sz="2800" dirty="0" err="1"/>
              <a:t>Q</a:t>
            </a:r>
            <a:r>
              <a:rPr lang="fr-FR" sz="2800" baseline="30000" dirty="0" err="1"/>
              <a:t>P</a:t>
            </a:r>
            <a:r>
              <a:rPr lang="fr-FR" sz="2800" dirty="0" err="1"/>
              <a:t>x</a:t>
            </a:r>
            <a:r>
              <a:rPr lang="fr-FR" sz="2800" dirty="0"/>
              <a:t> para </a:t>
            </a:r>
            <a:r>
              <a:rPr lang="fr-FR" sz="2800" dirty="0" err="1"/>
              <a:t>Q</a:t>
            </a:r>
            <a:r>
              <a:rPr lang="fr-FR" sz="2800" baseline="30000" dirty="0" err="1"/>
              <a:t>P’</a:t>
            </a:r>
            <a:r>
              <a:rPr lang="fr-FR" sz="2800" dirty="0" err="1"/>
              <a:t>x</a:t>
            </a:r>
            <a:endParaRPr lang="pt-PT" sz="2800" dirty="0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V="1">
            <a:off x="2418184" y="1268760"/>
            <a:ext cx="0" cy="3290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2418184" y="4581128"/>
            <a:ext cx="33829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2418184" y="3822477"/>
            <a:ext cx="32908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2418184" y="2420888"/>
            <a:ext cx="2833688" cy="1646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2418184" y="2996952"/>
            <a:ext cx="3016250" cy="128111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2418184" y="1916832"/>
            <a:ext cx="2925763" cy="24685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4704184" y="3822477"/>
            <a:ext cx="0" cy="7318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3515147" y="3457352"/>
            <a:ext cx="0" cy="10969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2875384" y="3822477"/>
            <a:ext cx="0" cy="7318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2418184" y="3457352"/>
            <a:ext cx="10969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783309" y="3717032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332584" y="335190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332584" y="371194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520034" y="371194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526509" y="464805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520034" y="464805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332584" y="464805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691234" y="464805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234034" y="443202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051472" y="371194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143547" y="335190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246861" y="222227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343947" y="2771552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1000" b="0" i="0" u="none" strike="noStrike" cap="none" normalizeH="0" baseline="3000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678909" y="3639939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143547" y="1196752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343947" y="405107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-36512" y="607471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</a:t>
            </a:r>
            <a:r>
              <a:rPr lang="fr-FR" sz="2800" i="1" dirty="0" err="1"/>
              <a:t>consumo</a:t>
            </a:r>
            <a:r>
              <a:rPr lang="fr-FR" sz="2800" dirty="0"/>
              <a:t>: </a:t>
            </a:r>
            <a:r>
              <a:rPr lang="fr-FR" sz="2800" dirty="0" err="1"/>
              <a:t>nulo</a:t>
            </a:r>
            <a:endParaRPr lang="pt-PT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6.6.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subsídio</a:t>
            </a:r>
            <a:r>
              <a:rPr lang="fr-FR" sz="2800" b="1" dirty="0"/>
              <a:t> à </a:t>
            </a:r>
            <a:r>
              <a:rPr lang="fr-FR" sz="2800" b="1" dirty="0" err="1"/>
              <a:t>produção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-36512" y="501317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</a:t>
            </a:r>
            <a:r>
              <a:rPr lang="fr-FR" sz="2800" i="1" dirty="0" err="1"/>
              <a:t>comércio</a:t>
            </a:r>
            <a:r>
              <a:rPr lang="fr-FR" sz="2800" dirty="0"/>
              <a:t>: </a:t>
            </a:r>
            <a:r>
              <a:rPr lang="fr-FR" sz="2800" dirty="0" err="1"/>
              <a:t>diminuição</a:t>
            </a:r>
            <a:r>
              <a:rPr lang="fr-FR" sz="2800" dirty="0"/>
              <a:t> das </a:t>
            </a:r>
            <a:r>
              <a:rPr lang="fr-FR" sz="2800" dirty="0" err="1"/>
              <a:t>quantidades</a:t>
            </a:r>
            <a:r>
              <a:rPr lang="fr-FR" sz="2800" dirty="0"/>
              <a:t> </a:t>
            </a:r>
            <a:r>
              <a:rPr lang="fr-FR" sz="2800" dirty="0" err="1"/>
              <a:t>importadas</a:t>
            </a:r>
            <a:r>
              <a:rPr lang="fr-FR" sz="2800" dirty="0"/>
              <a:t> de (</a:t>
            </a:r>
            <a:r>
              <a:rPr lang="fr-FR" sz="2800" dirty="0" err="1"/>
              <a:t>Q</a:t>
            </a:r>
            <a:r>
              <a:rPr lang="fr-FR" sz="2800" baseline="30000" dirty="0" err="1"/>
              <a:t>C</a:t>
            </a:r>
            <a:r>
              <a:rPr lang="fr-FR" sz="2800" dirty="0" err="1"/>
              <a:t>x</a:t>
            </a:r>
            <a:r>
              <a:rPr lang="fr-FR" sz="2800" dirty="0"/>
              <a:t> -  </a:t>
            </a:r>
            <a:r>
              <a:rPr lang="fr-FR" sz="2800" dirty="0" err="1"/>
              <a:t>Q</a:t>
            </a:r>
            <a:r>
              <a:rPr lang="fr-FR" sz="2800" baseline="30000" dirty="0" err="1"/>
              <a:t>P</a:t>
            </a:r>
            <a:r>
              <a:rPr lang="fr-FR" sz="2800" dirty="0" err="1"/>
              <a:t>x</a:t>
            </a:r>
            <a:r>
              <a:rPr lang="fr-FR" sz="2800" dirty="0"/>
              <a:t>) para (</a:t>
            </a:r>
            <a:r>
              <a:rPr lang="fr-FR" sz="2800" dirty="0" err="1"/>
              <a:t>Q</a:t>
            </a:r>
            <a:r>
              <a:rPr lang="fr-FR" sz="2800" baseline="30000" dirty="0" err="1"/>
              <a:t>C</a:t>
            </a:r>
            <a:r>
              <a:rPr lang="fr-FR" sz="2800" dirty="0" err="1"/>
              <a:t>x</a:t>
            </a:r>
            <a:r>
              <a:rPr lang="fr-FR" sz="2800" dirty="0"/>
              <a:t> -  </a:t>
            </a:r>
            <a:r>
              <a:rPr lang="fr-FR" sz="2800" dirty="0" err="1"/>
              <a:t>Q</a:t>
            </a:r>
            <a:r>
              <a:rPr lang="fr-FR" sz="2800" baseline="30000" dirty="0" err="1"/>
              <a:t>P’</a:t>
            </a:r>
            <a:r>
              <a:rPr lang="fr-FR" sz="2800" dirty="0" err="1"/>
              <a:t>x</a:t>
            </a:r>
            <a:r>
              <a:rPr lang="fr-FR" sz="2800" dirty="0"/>
              <a:t>)</a:t>
            </a:r>
            <a:endParaRPr lang="pt-PT" sz="2800" dirty="0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V="1">
            <a:off x="2418184" y="1268760"/>
            <a:ext cx="0" cy="3290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2418184" y="4581128"/>
            <a:ext cx="33829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2418184" y="3822477"/>
            <a:ext cx="32908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2418184" y="2420888"/>
            <a:ext cx="2833688" cy="1646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2418184" y="2996952"/>
            <a:ext cx="3016250" cy="128111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2418184" y="1916832"/>
            <a:ext cx="2925763" cy="24685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4704184" y="3822477"/>
            <a:ext cx="0" cy="7318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3515147" y="3457352"/>
            <a:ext cx="0" cy="10969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2875384" y="3822477"/>
            <a:ext cx="0" cy="7318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2418184" y="3457352"/>
            <a:ext cx="10969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783309" y="3717032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332584" y="335190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332584" y="371194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520034" y="371194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526509" y="464805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520034" y="464805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332584" y="464805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691234" y="464805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234034" y="443202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051472" y="371194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143547" y="335190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246861" y="222227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343947" y="2771552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1000" b="0" i="0" u="none" strike="noStrike" cap="none" normalizeH="0" baseline="3000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678909" y="3639939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143547" y="1196752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343947" y="405107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-36512" y="607471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sobre o </a:t>
            </a:r>
            <a:r>
              <a:rPr lang="fr-FR" sz="2800" i="1" dirty="0" err="1"/>
              <a:t>excedente</a:t>
            </a:r>
            <a:r>
              <a:rPr lang="fr-FR" sz="2800" i="1" dirty="0"/>
              <a:t> do </a:t>
            </a:r>
            <a:r>
              <a:rPr lang="fr-FR" sz="2800" i="1" dirty="0" err="1"/>
              <a:t>consumidor</a:t>
            </a:r>
            <a:r>
              <a:rPr lang="fr-FR" sz="2800" dirty="0"/>
              <a:t>: </a:t>
            </a:r>
            <a:r>
              <a:rPr lang="fr-FR" sz="2800" dirty="0" err="1"/>
              <a:t>nulo</a:t>
            </a:r>
            <a:endParaRPr lang="pt-PT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6.6.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subsídio</a:t>
            </a:r>
            <a:r>
              <a:rPr lang="fr-FR" sz="2800" b="1" dirty="0"/>
              <a:t> à </a:t>
            </a:r>
            <a:r>
              <a:rPr lang="fr-FR" sz="2800" b="1" dirty="0" err="1"/>
              <a:t>produção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23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-36512" y="501317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sobre o </a:t>
            </a:r>
            <a:r>
              <a:rPr lang="fr-FR" sz="2800" i="1" dirty="0" err="1"/>
              <a:t>excedente</a:t>
            </a:r>
            <a:r>
              <a:rPr lang="fr-FR" sz="2800" i="1" dirty="0"/>
              <a:t> do </a:t>
            </a:r>
            <a:r>
              <a:rPr lang="fr-FR" sz="2800" i="1" dirty="0" err="1"/>
              <a:t>produtor</a:t>
            </a:r>
            <a:r>
              <a:rPr lang="fr-FR" sz="2800" dirty="0"/>
              <a:t>: </a:t>
            </a:r>
            <a:r>
              <a:rPr lang="fr-FR" sz="2800" dirty="0" err="1"/>
              <a:t>aumento</a:t>
            </a:r>
            <a:r>
              <a:rPr lang="fr-FR" sz="2800" dirty="0"/>
              <a:t> do </a:t>
            </a:r>
            <a:r>
              <a:rPr lang="fr-FR" sz="2800" dirty="0" err="1"/>
              <a:t>excedente</a:t>
            </a:r>
            <a:r>
              <a:rPr lang="fr-FR" sz="2800" dirty="0"/>
              <a:t> do </a:t>
            </a:r>
            <a:r>
              <a:rPr lang="fr-FR" sz="2800" dirty="0" err="1"/>
              <a:t>produtor</a:t>
            </a:r>
            <a:r>
              <a:rPr lang="fr-FR" sz="2800" dirty="0"/>
              <a:t> no montante de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P*</a:t>
            </a:r>
            <a:r>
              <a:rPr lang="fr-FR" sz="2800" dirty="0" err="1"/>
              <a:t>xP</a:t>
            </a:r>
            <a:r>
              <a:rPr lang="fr-FR" sz="2800" baseline="30000" dirty="0" err="1"/>
              <a:t>S</a:t>
            </a:r>
            <a:r>
              <a:rPr lang="fr-FR" sz="2800" dirty="0" err="1"/>
              <a:t>CA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V="1">
            <a:off x="2418184" y="1268760"/>
            <a:ext cx="0" cy="3290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2418184" y="4581128"/>
            <a:ext cx="33829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2418184" y="3822477"/>
            <a:ext cx="32908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2418184" y="2420888"/>
            <a:ext cx="2833688" cy="1646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2418184" y="2996952"/>
            <a:ext cx="3016250" cy="128111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2418184" y="1916832"/>
            <a:ext cx="2925763" cy="24685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4704184" y="3822477"/>
            <a:ext cx="0" cy="7318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3515147" y="3457352"/>
            <a:ext cx="0" cy="10969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2875384" y="3822477"/>
            <a:ext cx="0" cy="7318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2418184" y="3457352"/>
            <a:ext cx="10969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783309" y="3717032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332584" y="335190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332584" y="371194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520034" y="371194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526509" y="464805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520034" y="464805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332584" y="464805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691234" y="464805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234034" y="443202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051472" y="371194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143547" y="335190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246861" y="222227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343947" y="2771552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1000" b="0" i="0" u="none" strike="noStrike" cap="none" normalizeH="0" baseline="3000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678909" y="3639939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143547" y="1196752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343947" y="405107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-36512" y="607471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fiscal</a:t>
            </a:r>
            <a:r>
              <a:rPr lang="fr-FR" sz="2800" dirty="0"/>
              <a:t>: </a:t>
            </a:r>
            <a:r>
              <a:rPr lang="fr-FR" sz="2800" dirty="0" err="1"/>
              <a:t>negativo</a:t>
            </a:r>
            <a:r>
              <a:rPr lang="fr-FR" sz="2800" dirty="0"/>
              <a:t> no montante de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P*</a:t>
            </a:r>
            <a:r>
              <a:rPr lang="fr-FR" sz="2800" dirty="0" err="1"/>
              <a:t>xP</a:t>
            </a:r>
            <a:r>
              <a:rPr lang="fr-FR" sz="2800" baseline="30000" dirty="0" err="1"/>
              <a:t>S</a:t>
            </a:r>
            <a:r>
              <a:rPr lang="fr-FR" sz="2800" dirty="0" err="1"/>
              <a:t>CB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6.6.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subsídio</a:t>
            </a:r>
            <a:r>
              <a:rPr lang="fr-FR" sz="2800" b="1" dirty="0"/>
              <a:t> à </a:t>
            </a:r>
            <a:r>
              <a:rPr lang="fr-FR" sz="2800" b="1" dirty="0" err="1"/>
              <a:t>produção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24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-36512" y="522862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Custo</a:t>
            </a:r>
            <a:r>
              <a:rPr lang="fr-FR" sz="2800" i="1" dirty="0"/>
              <a:t> de </a:t>
            </a:r>
            <a:r>
              <a:rPr lang="fr-FR" sz="2800" i="1" dirty="0" err="1"/>
              <a:t>proteção</a:t>
            </a:r>
            <a:r>
              <a:rPr lang="fr-FR" sz="2800" dirty="0"/>
              <a:t>: </a:t>
            </a:r>
            <a:r>
              <a:rPr lang="fr-FR" sz="2800" dirty="0" err="1"/>
              <a:t>positivo</a:t>
            </a:r>
            <a:r>
              <a:rPr lang="fr-FR" sz="2800" dirty="0"/>
              <a:t> no montante de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ABC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V="1">
            <a:off x="2418184" y="1268760"/>
            <a:ext cx="0" cy="3290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2418184" y="4581128"/>
            <a:ext cx="33829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2418184" y="3822477"/>
            <a:ext cx="32908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2418184" y="2420888"/>
            <a:ext cx="2833688" cy="1646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2418184" y="2996952"/>
            <a:ext cx="3016250" cy="128111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2418184" y="1916832"/>
            <a:ext cx="2925763" cy="24685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4704184" y="3822477"/>
            <a:ext cx="0" cy="7318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3515147" y="3457352"/>
            <a:ext cx="0" cy="10969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2875384" y="3822477"/>
            <a:ext cx="0" cy="7318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2418184" y="3457352"/>
            <a:ext cx="10969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783309" y="3717032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332584" y="335190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332584" y="371194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520034" y="371194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526509" y="464805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520034" y="464805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332584" y="464805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691234" y="4648051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234034" y="443202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051472" y="371194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P*x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143547" y="335190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246861" y="222227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343947" y="2771552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1000" b="0" i="0" u="none" strike="noStrike" cap="none" normalizeH="0" baseline="3000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678909" y="3639939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143547" y="1196752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Px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343947" y="4051077"/>
            <a:ext cx="549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6.6.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subsídio</a:t>
            </a:r>
            <a:r>
              <a:rPr lang="fr-FR" sz="2800" b="1" dirty="0"/>
              <a:t> à </a:t>
            </a:r>
            <a:r>
              <a:rPr lang="fr-FR" sz="2800" b="1" dirty="0" err="1"/>
              <a:t>produção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25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-36512" y="153878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</a:t>
            </a:r>
            <a:r>
              <a:rPr lang="fr-FR" sz="2800" dirty="0" err="1"/>
              <a:t>Efeitos</a:t>
            </a:r>
            <a:r>
              <a:rPr lang="fr-FR" sz="2800" dirty="0"/>
              <a:t> da </a:t>
            </a:r>
            <a:r>
              <a:rPr lang="fr-FR" sz="2800" dirty="0" err="1"/>
              <a:t>aplicação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subsídio</a:t>
            </a:r>
            <a:r>
              <a:rPr lang="fr-FR" sz="2800" dirty="0"/>
              <a:t> à </a:t>
            </a:r>
            <a:r>
              <a:rPr lang="fr-FR" sz="2800" dirty="0" err="1"/>
              <a:t>produção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país</a:t>
            </a:r>
            <a:r>
              <a:rPr lang="fr-FR" sz="2800" dirty="0"/>
              <a:t> grande</a:t>
            </a:r>
            <a:endParaRPr lang="pt-PT" sz="2800" dirty="0"/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-36512" y="2907521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800" dirty="0"/>
              <a:t>A análise é semelhante mas deve-se ter em atenção que o subsídio à produção do bem de importação pode fazer baixar o preço no mercado internacional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6.7.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subsídio</a:t>
            </a:r>
            <a:r>
              <a:rPr lang="fr-FR" sz="2800" b="1" dirty="0"/>
              <a:t> à </a:t>
            </a:r>
            <a:r>
              <a:rPr lang="fr-FR" sz="2800" b="1" dirty="0" err="1"/>
              <a:t>exportação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26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-36512" y="112474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</a:t>
            </a:r>
            <a:r>
              <a:rPr lang="fr-FR" sz="2800" dirty="0" err="1"/>
              <a:t>Efeitos</a:t>
            </a:r>
            <a:r>
              <a:rPr lang="fr-FR" sz="2800" dirty="0"/>
              <a:t> da </a:t>
            </a:r>
            <a:r>
              <a:rPr lang="fr-FR" sz="2800" dirty="0" err="1"/>
              <a:t>aplicação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subsídio</a:t>
            </a:r>
            <a:r>
              <a:rPr lang="fr-FR" sz="2800" dirty="0"/>
              <a:t> à </a:t>
            </a:r>
            <a:r>
              <a:rPr lang="fr-FR" sz="2800" dirty="0" err="1"/>
              <a:t>exportação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país</a:t>
            </a:r>
            <a:r>
              <a:rPr lang="fr-FR" sz="2800" dirty="0"/>
              <a:t> </a:t>
            </a:r>
            <a:r>
              <a:rPr lang="fr-FR" sz="2800" dirty="0" err="1"/>
              <a:t>pequeno</a:t>
            </a:r>
            <a:endParaRPr lang="pt-PT" sz="2800" dirty="0"/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-36512" y="557007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</a:t>
            </a:r>
            <a:r>
              <a:rPr lang="fr-FR" sz="2800" i="1" dirty="0" err="1"/>
              <a:t>preço</a:t>
            </a:r>
            <a:r>
              <a:rPr lang="fr-FR" sz="2800" dirty="0"/>
              <a:t>: </a:t>
            </a:r>
            <a:r>
              <a:rPr lang="fr-FR" sz="2800" dirty="0" err="1"/>
              <a:t>Aumento</a:t>
            </a:r>
            <a:r>
              <a:rPr lang="fr-FR" sz="2800" dirty="0"/>
              <a:t> do </a:t>
            </a:r>
            <a:r>
              <a:rPr lang="fr-FR" sz="2800" dirty="0" err="1"/>
              <a:t>preço</a:t>
            </a:r>
            <a:r>
              <a:rPr lang="fr-FR" sz="2800" dirty="0"/>
              <a:t> </a:t>
            </a:r>
            <a:r>
              <a:rPr lang="fr-FR" sz="2800" dirty="0" err="1"/>
              <a:t>interno</a:t>
            </a:r>
            <a:r>
              <a:rPr lang="fr-FR" sz="2800" dirty="0"/>
              <a:t> de P*y para </a:t>
            </a:r>
            <a:r>
              <a:rPr lang="fr-FR" sz="2800" dirty="0" err="1"/>
              <a:t>P’y</a:t>
            </a:r>
            <a:endParaRPr lang="pt-PT" sz="2800" dirty="0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 flipV="1">
            <a:off x="2498576" y="2060848"/>
            <a:ext cx="0" cy="2925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2498576" y="5013176"/>
            <a:ext cx="3200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V="1">
            <a:off x="2498576" y="2780928"/>
            <a:ext cx="2559050" cy="173831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2498576" y="2564904"/>
            <a:ext cx="2468563" cy="24685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2498576" y="3376588"/>
            <a:ext cx="28336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2498576" y="2919388"/>
            <a:ext cx="2833688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4784576" y="2919388"/>
            <a:ext cx="0" cy="21034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4143226" y="3376588"/>
            <a:ext cx="0" cy="16462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3320901" y="3376588"/>
            <a:ext cx="0" cy="16462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2863701" y="2919388"/>
            <a:ext cx="0" cy="21034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4600426" y="2795910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4600426" y="3227958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3962251" y="3262288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3139926" y="3263875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2681139" y="2795910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2681139" y="3195613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131864" y="3194025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P*y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131864" y="2805088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P’y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225526" y="2097063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Py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425926" y="510016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600426" y="510016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960664" y="510016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138339" y="510016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681139" y="510016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267744" y="4884142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786164" y="472514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3851" y="321297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32264" y="2736825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D’</a:t>
            </a:r>
            <a:r>
              <a:rPr kumimoji="0" lang="fr-FR" sz="1000" b="0" i="0" u="none" strike="noStrike" cap="none" normalizeH="0" baseline="-3000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967139" y="2462188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6.7.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subsídio</a:t>
            </a:r>
            <a:r>
              <a:rPr lang="fr-FR" sz="2800" b="1" dirty="0"/>
              <a:t> à </a:t>
            </a:r>
            <a:r>
              <a:rPr lang="fr-FR" sz="2800" b="1" dirty="0" err="1"/>
              <a:t>exportação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27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-36512" y="443711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</a:t>
            </a:r>
            <a:r>
              <a:rPr lang="fr-FR" sz="2800" i="1" dirty="0" err="1"/>
              <a:t>proteção</a:t>
            </a:r>
            <a:r>
              <a:rPr lang="fr-FR" sz="2800" i="1" dirty="0"/>
              <a:t> (</a:t>
            </a:r>
            <a:r>
              <a:rPr lang="fr-FR" sz="2800" i="1" dirty="0" err="1"/>
              <a:t>produção</a:t>
            </a:r>
            <a:r>
              <a:rPr lang="fr-FR" sz="2800" i="1" dirty="0"/>
              <a:t>)</a:t>
            </a:r>
            <a:r>
              <a:rPr lang="fr-FR" sz="2800" dirty="0"/>
              <a:t>: </a:t>
            </a:r>
            <a:r>
              <a:rPr lang="fr-FR" sz="2800" dirty="0" err="1"/>
              <a:t>aumento</a:t>
            </a:r>
            <a:r>
              <a:rPr lang="fr-FR" sz="2800" dirty="0"/>
              <a:t> da </a:t>
            </a:r>
            <a:r>
              <a:rPr lang="fr-FR" sz="2800" dirty="0" err="1"/>
              <a:t>produção</a:t>
            </a:r>
            <a:r>
              <a:rPr lang="fr-FR" sz="2800" dirty="0"/>
              <a:t> interna do </a:t>
            </a:r>
            <a:r>
              <a:rPr lang="fr-FR" sz="2800" dirty="0" err="1"/>
              <a:t>bem</a:t>
            </a:r>
            <a:r>
              <a:rPr lang="fr-FR" sz="2800" dirty="0"/>
              <a:t> de </a:t>
            </a:r>
            <a:r>
              <a:rPr lang="fr-FR" sz="2800" dirty="0" err="1"/>
              <a:t>exportação</a:t>
            </a:r>
            <a:r>
              <a:rPr lang="fr-FR" sz="2800" dirty="0"/>
              <a:t> de </a:t>
            </a:r>
            <a:r>
              <a:rPr lang="fr-FR" sz="2800" dirty="0" err="1"/>
              <a:t>Q</a:t>
            </a:r>
            <a:r>
              <a:rPr lang="fr-FR" sz="2800" baseline="30000" dirty="0" err="1"/>
              <a:t>P</a:t>
            </a:r>
            <a:r>
              <a:rPr lang="fr-FR" sz="2800" dirty="0" err="1"/>
              <a:t>y</a:t>
            </a:r>
            <a:r>
              <a:rPr lang="fr-FR" sz="2800" dirty="0"/>
              <a:t> para </a:t>
            </a:r>
            <a:r>
              <a:rPr lang="fr-FR" sz="2800" dirty="0" err="1"/>
              <a:t>Q</a:t>
            </a:r>
            <a:r>
              <a:rPr lang="fr-FR" sz="2800" baseline="30000" dirty="0" err="1"/>
              <a:t>P’</a:t>
            </a:r>
            <a:r>
              <a:rPr lang="fr-FR" sz="2800" dirty="0" err="1"/>
              <a:t>y</a:t>
            </a:r>
            <a:endParaRPr lang="pt-PT" sz="2800" dirty="0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 flipV="1">
            <a:off x="2498576" y="1052736"/>
            <a:ext cx="0" cy="2925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2498576" y="4005064"/>
            <a:ext cx="3200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V="1">
            <a:off x="2498576" y="1772816"/>
            <a:ext cx="2559050" cy="173831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2498576" y="1556792"/>
            <a:ext cx="2468563" cy="24685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2498576" y="2368476"/>
            <a:ext cx="28336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2498576" y="1911276"/>
            <a:ext cx="2833688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4784576" y="1911276"/>
            <a:ext cx="0" cy="21034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4143226" y="2368476"/>
            <a:ext cx="0" cy="16462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3320901" y="2368476"/>
            <a:ext cx="0" cy="16462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2863701" y="1911276"/>
            <a:ext cx="0" cy="21034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4600426" y="1787798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4600426" y="221984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3962251" y="225417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3139926" y="2255763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2681139" y="1787798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2681139" y="2187501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131864" y="2185913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P*y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131864" y="179697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P’y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225526" y="1088951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Py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425926" y="409205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600426" y="409205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960664" y="409205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138339" y="409205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681139" y="409205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267744" y="3876030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786164" y="3717032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3851" y="220486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32264" y="1728713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D’</a:t>
            </a:r>
            <a:r>
              <a:rPr kumimoji="0" lang="fr-FR" sz="1000" b="0" i="0" u="none" strike="noStrike" cap="none" normalizeH="0" baseline="-3000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967139" y="145407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-36512" y="549922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</a:t>
            </a:r>
            <a:r>
              <a:rPr lang="fr-FR" sz="2800" i="1" dirty="0" err="1"/>
              <a:t>consumo</a:t>
            </a:r>
            <a:r>
              <a:rPr lang="fr-FR" sz="2800" dirty="0"/>
              <a:t>: </a:t>
            </a:r>
            <a:r>
              <a:rPr lang="fr-FR" sz="2800" dirty="0" err="1"/>
              <a:t>diminuição</a:t>
            </a:r>
            <a:r>
              <a:rPr lang="fr-FR" sz="2800" dirty="0"/>
              <a:t> do </a:t>
            </a:r>
            <a:r>
              <a:rPr lang="fr-FR" sz="2800" dirty="0" err="1"/>
              <a:t>consumo</a:t>
            </a:r>
            <a:r>
              <a:rPr lang="fr-FR" sz="2800" dirty="0"/>
              <a:t> </a:t>
            </a:r>
            <a:r>
              <a:rPr lang="fr-FR" sz="2800" dirty="0" err="1"/>
              <a:t>interno</a:t>
            </a:r>
            <a:r>
              <a:rPr lang="fr-FR" sz="2800" dirty="0"/>
              <a:t> do </a:t>
            </a:r>
            <a:r>
              <a:rPr lang="fr-FR" sz="2800" dirty="0" err="1"/>
              <a:t>bem</a:t>
            </a:r>
            <a:r>
              <a:rPr lang="fr-FR" sz="2800" dirty="0"/>
              <a:t> de </a:t>
            </a:r>
            <a:r>
              <a:rPr lang="fr-FR" sz="2800" dirty="0" err="1"/>
              <a:t>exportação</a:t>
            </a:r>
            <a:r>
              <a:rPr lang="fr-FR" sz="2800" dirty="0"/>
              <a:t> de </a:t>
            </a:r>
            <a:r>
              <a:rPr lang="fr-FR" sz="2800" dirty="0" err="1"/>
              <a:t>Q</a:t>
            </a:r>
            <a:r>
              <a:rPr lang="fr-FR" sz="2800" baseline="30000" dirty="0" err="1"/>
              <a:t>C</a:t>
            </a:r>
            <a:r>
              <a:rPr lang="fr-FR" sz="2800" dirty="0" err="1"/>
              <a:t>y</a:t>
            </a:r>
            <a:r>
              <a:rPr lang="fr-FR" sz="2800" dirty="0"/>
              <a:t> para </a:t>
            </a:r>
            <a:r>
              <a:rPr lang="fr-FR" sz="2800" dirty="0" err="1"/>
              <a:t>Q</a:t>
            </a:r>
            <a:r>
              <a:rPr lang="fr-FR" sz="2800" baseline="30000" dirty="0" err="1"/>
              <a:t>C’</a:t>
            </a:r>
            <a:r>
              <a:rPr lang="fr-FR" sz="2800" dirty="0" err="1"/>
              <a:t>y</a:t>
            </a:r>
            <a:endParaRPr lang="pt-PT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6.7.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subsídio</a:t>
            </a:r>
            <a:r>
              <a:rPr lang="fr-FR" sz="2800" b="1" dirty="0"/>
              <a:t> à </a:t>
            </a:r>
            <a:r>
              <a:rPr lang="fr-FR" sz="2800" b="1" dirty="0" err="1"/>
              <a:t>exportação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28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-36512" y="443711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</a:t>
            </a:r>
            <a:r>
              <a:rPr lang="fr-FR" sz="2800" i="1" dirty="0" err="1"/>
              <a:t>comércio</a:t>
            </a:r>
            <a:r>
              <a:rPr lang="fr-FR" sz="2800" dirty="0"/>
              <a:t>: </a:t>
            </a:r>
            <a:r>
              <a:rPr lang="fr-FR" sz="2800" dirty="0" err="1"/>
              <a:t>aumento</a:t>
            </a:r>
            <a:r>
              <a:rPr lang="fr-FR" sz="2800" dirty="0"/>
              <a:t> das </a:t>
            </a:r>
            <a:r>
              <a:rPr lang="fr-FR" sz="2800" dirty="0" err="1"/>
              <a:t>quantidades</a:t>
            </a:r>
            <a:r>
              <a:rPr lang="fr-FR" sz="2800" dirty="0"/>
              <a:t> </a:t>
            </a:r>
            <a:r>
              <a:rPr lang="fr-FR" sz="2800" dirty="0" err="1"/>
              <a:t>exportadas</a:t>
            </a:r>
            <a:r>
              <a:rPr lang="fr-FR" sz="2800" dirty="0"/>
              <a:t> de (</a:t>
            </a:r>
            <a:r>
              <a:rPr lang="fr-FR" sz="2800" dirty="0" err="1"/>
              <a:t>Q</a:t>
            </a:r>
            <a:r>
              <a:rPr lang="fr-FR" sz="2800" baseline="30000" dirty="0" err="1"/>
              <a:t>P</a:t>
            </a:r>
            <a:r>
              <a:rPr lang="fr-FR" sz="2800" dirty="0" err="1"/>
              <a:t>y</a:t>
            </a:r>
            <a:r>
              <a:rPr lang="fr-FR" sz="2800" dirty="0"/>
              <a:t> – </a:t>
            </a:r>
            <a:r>
              <a:rPr lang="fr-FR" sz="2800" dirty="0" err="1"/>
              <a:t>Q</a:t>
            </a:r>
            <a:r>
              <a:rPr lang="fr-FR" sz="2800" baseline="30000" dirty="0" err="1"/>
              <a:t>C</a:t>
            </a:r>
            <a:r>
              <a:rPr lang="fr-FR" sz="2800" dirty="0" err="1"/>
              <a:t>y</a:t>
            </a:r>
            <a:r>
              <a:rPr lang="fr-FR" sz="2800" dirty="0"/>
              <a:t>) para (</a:t>
            </a:r>
            <a:r>
              <a:rPr lang="fr-FR" sz="2800" dirty="0" err="1"/>
              <a:t>Q</a:t>
            </a:r>
            <a:r>
              <a:rPr lang="fr-FR" sz="2800" baseline="30000" dirty="0" err="1"/>
              <a:t>P’</a:t>
            </a:r>
            <a:r>
              <a:rPr lang="fr-FR" sz="2800" dirty="0" err="1"/>
              <a:t>y</a:t>
            </a:r>
            <a:r>
              <a:rPr lang="fr-FR" sz="2800" dirty="0"/>
              <a:t> – </a:t>
            </a:r>
            <a:r>
              <a:rPr lang="fr-FR" sz="2800" dirty="0" err="1"/>
              <a:t>Q</a:t>
            </a:r>
            <a:r>
              <a:rPr lang="fr-FR" sz="2800" baseline="30000" dirty="0" err="1"/>
              <a:t>C’</a:t>
            </a:r>
            <a:r>
              <a:rPr lang="fr-FR" sz="2800" dirty="0" err="1"/>
              <a:t>y</a:t>
            </a:r>
            <a:r>
              <a:rPr lang="fr-FR" sz="2800" dirty="0"/>
              <a:t>)</a:t>
            </a:r>
            <a:endParaRPr lang="pt-PT" sz="2800" dirty="0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 flipV="1">
            <a:off x="2498576" y="1052736"/>
            <a:ext cx="0" cy="2925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2498576" y="4005064"/>
            <a:ext cx="3200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V="1">
            <a:off x="2498576" y="1772816"/>
            <a:ext cx="2559050" cy="173831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2498576" y="1556792"/>
            <a:ext cx="2468563" cy="24685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2498576" y="2368476"/>
            <a:ext cx="28336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2498576" y="1911276"/>
            <a:ext cx="2833688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4784576" y="1911276"/>
            <a:ext cx="0" cy="21034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4143226" y="2368476"/>
            <a:ext cx="0" cy="16462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3320901" y="2368476"/>
            <a:ext cx="0" cy="16462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2863701" y="1911276"/>
            <a:ext cx="0" cy="21034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4600426" y="1787798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4600426" y="221984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3962251" y="225417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3139926" y="2255763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2681139" y="1787798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2681139" y="2187501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131864" y="2185913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P*y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131864" y="179697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P’y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225526" y="1088951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Py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425926" y="409205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600426" y="409205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960664" y="409205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138339" y="409205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681139" y="409205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267744" y="3876030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786164" y="3717032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3851" y="220486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32264" y="1728713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D’</a:t>
            </a:r>
            <a:r>
              <a:rPr kumimoji="0" lang="fr-FR" sz="1000" b="0" i="0" u="none" strike="noStrike" cap="none" normalizeH="0" baseline="-3000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967139" y="145407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-36512" y="549922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sobre o </a:t>
            </a:r>
            <a:r>
              <a:rPr lang="fr-FR" sz="2800" i="1" dirty="0" err="1"/>
              <a:t>excedente</a:t>
            </a:r>
            <a:r>
              <a:rPr lang="fr-FR" sz="2800" i="1" dirty="0"/>
              <a:t> do </a:t>
            </a:r>
            <a:r>
              <a:rPr lang="fr-FR" sz="2800" i="1" dirty="0" err="1"/>
              <a:t>consumidor</a:t>
            </a:r>
            <a:r>
              <a:rPr lang="fr-FR" sz="2800" dirty="0"/>
              <a:t>: </a:t>
            </a:r>
            <a:r>
              <a:rPr lang="fr-FR" sz="2800" dirty="0" err="1"/>
              <a:t>diminuição</a:t>
            </a:r>
            <a:r>
              <a:rPr lang="fr-FR" sz="2800" dirty="0"/>
              <a:t> no montante de (P*</a:t>
            </a:r>
            <a:r>
              <a:rPr lang="fr-FR" sz="2800" dirty="0" err="1"/>
              <a:t>yP’yAC</a:t>
            </a:r>
            <a:r>
              <a:rPr lang="fr-FR" sz="2800" dirty="0"/>
              <a:t>)</a:t>
            </a:r>
            <a:endParaRPr lang="pt-PT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6.7.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subsídio</a:t>
            </a:r>
            <a:r>
              <a:rPr lang="fr-FR" sz="2800" b="1" dirty="0"/>
              <a:t> à </a:t>
            </a:r>
            <a:r>
              <a:rPr lang="fr-FR" sz="2800" b="1" dirty="0" err="1"/>
              <a:t>exportação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29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-36512" y="443711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sobre o </a:t>
            </a:r>
            <a:r>
              <a:rPr lang="fr-FR" sz="2800" i="1" dirty="0" err="1"/>
              <a:t>excedente</a:t>
            </a:r>
            <a:r>
              <a:rPr lang="fr-FR" sz="2800" i="1" dirty="0"/>
              <a:t> do </a:t>
            </a:r>
            <a:r>
              <a:rPr lang="fr-FR" sz="2800" i="1" dirty="0" err="1"/>
              <a:t>produtor</a:t>
            </a:r>
            <a:r>
              <a:rPr lang="fr-FR" sz="2800" dirty="0"/>
              <a:t>: </a:t>
            </a:r>
            <a:r>
              <a:rPr lang="fr-FR" sz="2800" dirty="0" err="1"/>
              <a:t>aumento</a:t>
            </a:r>
            <a:r>
              <a:rPr lang="fr-FR" sz="2800" dirty="0"/>
              <a:t> do </a:t>
            </a:r>
            <a:r>
              <a:rPr lang="fr-FR" sz="2800" dirty="0" err="1"/>
              <a:t>excedente</a:t>
            </a:r>
            <a:r>
              <a:rPr lang="fr-FR" sz="2800" dirty="0"/>
              <a:t> do </a:t>
            </a:r>
            <a:r>
              <a:rPr lang="fr-FR" sz="2800" dirty="0" err="1"/>
              <a:t>produtor</a:t>
            </a:r>
            <a:r>
              <a:rPr lang="fr-FR" sz="2800" dirty="0"/>
              <a:t> no montante de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P*</a:t>
            </a:r>
            <a:r>
              <a:rPr lang="fr-FR" sz="2800" dirty="0" err="1"/>
              <a:t>yP’yED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 flipV="1">
            <a:off x="2498576" y="1052736"/>
            <a:ext cx="0" cy="2925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2498576" y="4005064"/>
            <a:ext cx="3200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V="1">
            <a:off x="2498576" y="1772816"/>
            <a:ext cx="2559050" cy="173831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2498576" y="1556792"/>
            <a:ext cx="2468563" cy="24685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2498576" y="2368476"/>
            <a:ext cx="28336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2498576" y="1911276"/>
            <a:ext cx="2833688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4784576" y="1911276"/>
            <a:ext cx="0" cy="21034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4143226" y="2368476"/>
            <a:ext cx="0" cy="16462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3320901" y="2368476"/>
            <a:ext cx="0" cy="16462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2863701" y="1911276"/>
            <a:ext cx="0" cy="21034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4600426" y="1787798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4600426" y="221984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3962251" y="225417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3139926" y="2255763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2681139" y="1787798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2681139" y="2187501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131864" y="2185913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P*y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131864" y="179697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P’y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225526" y="1088951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Py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425926" y="409205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600426" y="409205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960664" y="409205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138339" y="409205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681139" y="409205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C’</a:t>
            </a: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267744" y="3876030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786164" y="3717032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3851" y="2204864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32264" y="1728713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D’</a:t>
            </a:r>
            <a:r>
              <a:rPr kumimoji="0" lang="fr-FR" sz="1000" b="0" i="0" u="none" strike="noStrike" cap="none" normalizeH="0" baseline="-3000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967139" y="1454076"/>
            <a:ext cx="7302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-36512" y="549806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fiscal</a:t>
            </a:r>
            <a:r>
              <a:rPr lang="fr-FR" sz="2800" dirty="0"/>
              <a:t>: </a:t>
            </a:r>
            <a:r>
              <a:rPr lang="fr-FR" sz="2800" dirty="0" err="1"/>
              <a:t>negativo</a:t>
            </a:r>
            <a:r>
              <a:rPr lang="fr-FR" sz="2800" dirty="0"/>
              <a:t> no montante de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ABFE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-36512" y="607413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Custo</a:t>
            </a:r>
            <a:r>
              <a:rPr lang="fr-FR" sz="2800" i="1" dirty="0"/>
              <a:t> de </a:t>
            </a:r>
            <a:r>
              <a:rPr lang="fr-FR" sz="2800" i="1" dirty="0" err="1"/>
              <a:t>proteção</a:t>
            </a:r>
            <a:r>
              <a:rPr lang="fr-FR" sz="2800" dirty="0"/>
              <a:t>: </a:t>
            </a:r>
            <a:r>
              <a:rPr lang="fr-FR" sz="2800" dirty="0" err="1"/>
              <a:t>positivo</a:t>
            </a:r>
            <a:r>
              <a:rPr lang="fr-FR" sz="2800" dirty="0"/>
              <a:t> no montante de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ABC</a:t>
            </a:r>
            <a:r>
              <a:rPr lang="fr-FR" sz="2800" dirty="0">
                <a:sym typeface="Symbol"/>
              </a:rPr>
              <a:t></a:t>
            </a:r>
            <a:r>
              <a:rPr lang="fr-FR" sz="2800" dirty="0"/>
              <a:t> +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DEF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782361" y="44624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>
                <a:latin typeface="Times New Roman" pitchFamily="18" charset="0"/>
                <a:cs typeface="Times New Roman" pitchFamily="18" charset="0"/>
              </a:rPr>
              <a:t>Conteúdo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76470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6.1.</a:t>
            </a:r>
            <a:r>
              <a:rPr kumimoji="0" 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/>
              <a:t>Observações</a:t>
            </a:r>
            <a:r>
              <a:rPr lang="fr-FR" sz="2800" dirty="0"/>
              <a:t> </a:t>
            </a:r>
            <a:r>
              <a:rPr lang="fr-FR" sz="2800" dirty="0" err="1"/>
              <a:t>gerais</a:t>
            </a:r>
            <a:r>
              <a:rPr lang="fr-FR" sz="2800" dirty="0"/>
              <a:t> sobre a OMC</a:t>
            </a:r>
            <a:endParaRPr kumimoji="0" 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6512" y="141277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6.2.</a:t>
            </a:r>
            <a:r>
              <a:rPr kumimoji="0" 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/>
              <a:t>Objectivos</a:t>
            </a:r>
            <a:r>
              <a:rPr lang="fr-FR" sz="2800" dirty="0"/>
              <a:t> da OMC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36512" y="206084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6.3.</a:t>
            </a:r>
            <a:r>
              <a:rPr kumimoji="0" 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/>
              <a:t>Princípios</a:t>
            </a:r>
            <a:r>
              <a:rPr lang="fr-FR" sz="2800" dirty="0"/>
              <a:t> </a:t>
            </a:r>
            <a:r>
              <a:rPr lang="fr-FR" sz="2800" dirty="0" err="1"/>
              <a:t>em</a:t>
            </a:r>
            <a:r>
              <a:rPr lang="fr-FR" sz="2800" dirty="0"/>
              <a:t> que </a:t>
            </a:r>
            <a:r>
              <a:rPr lang="fr-FR" sz="2800" dirty="0" err="1"/>
              <a:t>assenta</a:t>
            </a:r>
            <a:r>
              <a:rPr lang="fr-FR" sz="2800" dirty="0"/>
              <a:t> a OMC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0" y="27089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6.4. </a:t>
            </a:r>
            <a:r>
              <a:rPr lang="fr-FR" sz="2800" dirty="0" err="1"/>
              <a:t>Ciclos</a:t>
            </a:r>
            <a:r>
              <a:rPr lang="fr-FR" sz="2800" dirty="0"/>
              <a:t> </a:t>
            </a:r>
            <a:r>
              <a:rPr lang="fr-FR" sz="2800" dirty="0" err="1"/>
              <a:t>negociais</a:t>
            </a:r>
            <a:r>
              <a:rPr lang="fr-FR" sz="2800" dirty="0"/>
              <a:t> no </a:t>
            </a:r>
            <a:r>
              <a:rPr lang="fr-FR" sz="2800" dirty="0" err="1"/>
              <a:t>âmbito</a:t>
            </a:r>
            <a:r>
              <a:rPr lang="fr-FR" sz="2800" dirty="0"/>
              <a:t> do ex-GATT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36512" y="333782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6.5. </a:t>
            </a:r>
            <a:r>
              <a:rPr lang="fr-FR" sz="2800" dirty="0" err="1"/>
              <a:t>Efeitos</a:t>
            </a:r>
            <a:r>
              <a:rPr lang="fr-FR" sz="2800" dirty="0"/>
              <a:t> da </a:t>
            </a:r>
            <a:r>
              <a:rPr lang="fr-FR" sz="2800" dirty="0" err="1"/>
              <a:t>aplicação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direito</a:t>
            </a:r>
            <a:r>
              <a:rPr lang="fr-FR" sz="2800" dirty="0"/>
              <a:t> </a:t>
            </a:r>
            <a:r>
              <a:rPr lang="fr-FR" sz="2800" dirty="0" err="1"/>
              <a:t>aduaneiro</a:t>
            </a:r>
            <a:r>
              <a:rPr lang="fr-FR" sz="2800" dirty="0"/>
              <a:t> </a:t>
            </a:r>
            <a:r>
              <a:rPr lang="fr-FR" sz="2800" dirty="0" err="1"/>
              <a:t>em</a:t>
            </a:r>
            <a:r>
              <a:rPr lang="fr-FR" sz="2800" dirty="0"/>
              <a:t> </a:t>
            </a:r>
            <a:r>
              <a:rPr lang="fr-FR" sz="2800" dirty="0" err="1"/>
              <a:t>equilíbrio</a:t>
            </a:r>
            <a:r>
              <a:rPr lang="fr-FR" sz="2800" dirty="0"/>
              <a:t> </a:t>
            </a:r>
            <a:r>
              <a:rPr lang="fr-FR" sz="2800" dirty="0" err="1"/>
              <a:t>parcial</a:t>
            </a:r>
            <a:r>
              <a:rPr lang="fr-FR" sz="2800" dirty="0"/>
              <a:t> e </a:t>
            </a:r>
            <a:r>
              <a:rPr lang="fr-FR" sz="2800" dirty="0" err="1"/>
              <a:t>concorrência</a:t>
            </a:r>
            <a:r>
              <a:rPr lang="fr-FR" sz="2800" dirty="0"/>
              <a:t> </a:t>
            </a:r>
            <a:r>
              <a:rPr lang="fr-FR" sz="2800" dirty="0" err="1"/>
              <a:t>perfeita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35496" y="441910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6.6. </a:t>
            </a:r>
            <a:r>
              <a:rPr lang="fr-FR" sz="2800" dirty="0" err="1"/>
              <a:t>Efeitos</a:t>
            </a:r>
            <a:r>
              <a:rPr lang="fr-FR" sz="2800" dirty="0"/>
              <a:t> da </a:t>
            </a:r>
            <a:r>
              <a:rPr lang="fr-FR" sz="2800" dirty="0" err="1"/>
              <a:t>aplicação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subsídio</a:t>
            </a:r>
            <a:r>
              <a:rPr lang="fr-FR" sz="2800" dirty="0"/>
              <a:t> à </a:t>
            </a:r>
            <a:r>
              <a:rPr lang="fr-FR" sz="2800" dirty="0" err="1"/>
              <a:t>produção</a:t>
            </a:r>
            <a:r>
              <a:rPr lang="fr-FR" sz="2800" dirty="0"/>
              <a:t> </a:t>
            </a:r>
            <a:r>
              <a:rPr lang="fr-FR" sz="2800" dirty="0" err="1"/>
              <a:t>em</a:t>
            </a:r>
            <a:r>
              <a:rPr lang="fr-FR" sz="2800" dirty="0"/>
              <a:t> </a:t>
            </a:r>
            <a:r>
              <a:rPr lang="fr-FR" sz="2800" dirty="0" err="1"/>
              <a:t>equilíbrio</a:t>
            </a:r>
            <a:r>
              <a:rPr lang="fr-FR" sz="2800" dirty="0"/>
              <a:t> </a:t>
            </a:r>
            <a:r>
              <a:rPr lang="fr-FR" sz="2800" dirty="0" err="1"/>
              <a:t>parcial</a:t>
            </a:r>
            <a:r>
              <a:rPr lang="fr-FR" sz="2800" dirty="0"/>
              <a:t> e </a:t>
            </a:r>
            <a:r>
              <a:rPr lang="fr-FR" sz="2800" dirty="0" err="1"/>
              <a:t>concorrência</a:t>
            </a:r>
            <a:r>
              <a:rPr lang="fr-FR" sz="2800" dirty="0"/>
              <a:t> </a:t>
            </a:r>
            <a:r>
              <a:rPr lang="fr-FR" sz="2800" dirty="0" err="1"/>
              <a:t>perfeita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35496" y="549922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6.7. </a:t>
            </a:r>
            <a:r>
              <a:rPr lang="fr-FR" sz="2800" dirty="0" err="1"/>
              <a:t>Efeitos</a:t>
            </a:r>
            <a:r>
              <a:rPr lang="fr-FR" sz="2800" dirty="0"/>
              <a:t> da </a:t>
            </a:r>
            <a:r>
              <a:rPr lang="fr-FR" sz="2800" dirty="0" err="1"/>
              <a:t>aplicação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subsídio</a:t>
            </a:r>
            <a:r>
              <a:rPr lang="fr-FR" sz="2800" dirty="0"/>
              <a:t> à </a:t>
            </a:r>
            <a:r>
              <a:rPr lang="fr-FR" sz="2800" dirty="0" err="1"/>
              <a:t>exportação</a:t>
            </a:r>
            <a:r>
              <a:rPr lang="fr-FR" sz="2800" dirty="0"/>
              <a:t> </a:t>
            </a:r>
            <a:r>
              <a:rPr lang="fr-FR" sz="2800" dirty="0" err="1"/>
              <a:t>em</a:t>
            </a:r>
            <a:r>
              <a:rPr lang="fr-FR" sz="2800" dirty="0"/>
              <a:t> </a:t>
            </a:r>
            <a:r>
              <a:rPr lang="fr-FR" sz="2800" dirty="0" err="1"/>
              <a:t>equilíbrio</a:t>
            </a:r>
            <a:r>
              <a:rPr lang="fr-FR" sz="2800" dirty="0"/>
              <a:t> </a:t>
            </a:r>
            <a:r>
              <a:rPr lang="fr-FR" sz="2800" dirty="0" err="1"/>
              <a:t>parcial</a:t>
            </a:r>
            <a:r>
              <a:rPr lang="fr-FR" sz="2800" dirty="0"/>
              <a:t> e </a:t>
            </a:r>
            <a:r>
              <a:rPr lang="fr-FR" sz="2800" dirty="0" err="1"/>
              <a:t>concorrência</a:t>
            </a:r>
            <a:r>
              <a:rPr lang="fr-FR" sz="2800" dirty="0"/>
              <a:t> </a:t>
            </a:r>
            <a:r>
              <a:rPr lang="fr-FR" sz="2800" dirty="0" err="1"/>
              <a:t>perfeita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6.7.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subsídio</a:t>
            </a:r>
            <a:r>
              <a:rPr lang="fr-FR" sz="2800" b="1" dirty="0"/>
              <a:t> à </a:t>
            </a:r>
            <a:r>
              <a:rPr lang="fr-FR" sz="2800" b="1" dirty="0" err="1"/>
              <a:t>exportação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30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-36512" y="170080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</a:t>
            </a:r>
            <a:r>
              <a:rPr lang="fr-FR" sz="2800" dirty="0" err="1"/>
              <a:t>Efeitos</a:t>
            </a:r>
            <a:r>
              <a:rPr lang="fr-FR" sz="2800" dirty="0"/>
              <a:t> da </a:t>
            </a:r>
            <a:r>
              <a:rPr lang="fr-FR" sz="2800" dirty="0" err="1"/>
              <a:t>aplicação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subsídio</a:t>
            </a:r>
            <a:r>
              <a:rPr lang="fr-FR" sz="2800" dirty="0"/>
              <a:t> à </a:t>
            </a:r>
            <a:r>
              <a:rPr lang="fr-FR" sz="2800" dirty="0" err="1"/>
              <a:t>exportação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país</a:t>
            </a:r>
            <a:r>
              <a:rPr lang="fr-FR" sz="2800" dirty="0"/>
              <a:t> grande</a:t>
            </a:r>
            <a:endParaRPr lang="pt-PT" sz="2800" dirty="0"/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-36512" y="314096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800" dirty="0"/>
              <a:t>A análise é semelhante mas deve-se ter em atenção que o subsídio à exportação pode fazer baixar o preço no mercado internacional, ou seja, os termos de troca do país que atribui o subsídio podem degradar-se.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6.8. </a:t>
            </a:r>
            <a:r>
              <a:rPr lang="fr-FR" sz="2800" b="1" dirty="0" err="1"/>
              <a:t>Equivalência</a:t>
            </a:r>
            <a:r>
              <a:rPr lang="fr-FR" sz="2800" b="1" dirty="0"/>
              <a:t> entre </a:t>
            </a:r>
            <a:r>
              <a:rPr lang="fr-FR" sz="2800" b="1" dirty="0" err="1"/>
              <a:t>direitos</a:t>
            </a:r>
            <a:r>
              <a:rPr lang="fr-FR" sz="2800" b="1" dirty="0"/>
              <a:t> </a:t>
            </a:r>
            <a:r>
              <a:rPr lang="fr-FR" sz="2800" b="1" dirty="0" err="1"/>
              <a:t>aduaneiros</a:t>
            </a:r>
            <a:r>
              <a:rPr lang="fr-FR" sz="2800" b="1" dirty="0"/>
              <a:t> sobre as </a:t>
            </a:r>
            <a:r>
              <a:rPr lang="fr-FR" sz="2800" b="1" dirty="0" err="1"/>
              <a:t>importações</a:t>
            </a:r>
            <a:r>
              <a:rPr lang="fr-FR" sz="2800" b="1" dirty="0"/>
              <a:t> e quotas de </a:t>
            </a:r>
            <a:r>
              <a:rPr lang="fr-FR" sz="2800" b="1" dirty="0" err="1"/>
              <a:t>importação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31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-36512" y="170080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err="1"/>
              <a:t>Tipos</a:t>
            </a:r>
            <a:r>
              <a:rPr lang="fr-FR" sz="2800" b="1" dirty="0"/>
              <a:t> de </a:t>
            </a:r>
            <a:r>
              <a:rPr lang="fr-FR" sz="2800" b="1" dirty="0" err="1"/>
              <a:t>restrições</a:t>
            </a:r>
            <a:r>
              <a:rPr lang="fr-FR" sz="2800" b="1" dirty="0"/>
              <a:t> </a:t>
            </a:r>
            <a:r>
              <a:rPr lang="fr-FR" sz="2800" b="1" dirty="0" err="1"/>
              <a:t>quantitativas</a:t>
            </a:r>
            <a:r>
              <a:rPr lang="fr-FR" sz="2800" b="1" dirty="0"/>
              <a:t> </a:t>
            </a:r>
            <a:r>
              <a:rPr lang="fr-FR" sz="2800" b="1" dirty="0" err="1"/>
              <a:t>ao</a:t>
            </a:r>
            <a:r>
              <a:rPr lang="fr-FR" sz="2800" b="1" dirty="0"/>
              <a:t> </a:t>
            </a:r>
            <a:r>
              <a:rPr lang="fr-FR" sz="2800" b="1" dirty="0" err="1"/>
              <a:t>comércio</a:t>
            </a:r>
            <a:r>
              <a:rPr lang="fr-FR" sz="2800" dirty="0"/>
              <a:t>:</a:t>
            </a:r>
            <a:endParaRPr lang="pt-PT" sz="2800" dirty="0"/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-36512" y="234888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latin typeface="Baskerville Old Face"/>
              </a:rPr>
              <a:t>	•</a:t>
            </a:r>
            <a:r>
              <a:rPr lang="fr-FR" sz="2800" i="1" dirty="0" err="1"/>
              <a:t>Proibição</a:t>
            </a:r>
            <a:r>
              <a:rPr lang="fr-FR" sz="2800" dirty="0"/>
              <a:t>: </a:t>
            </a:r>
            <a:r>
              <a:rPr lang="fr-FR" sz="2800" dirty="0" err="1"/>
              <a:t>interdição</a:t>
            </a:r>
            <a:r>
              <a:rPr lang="fr-FR" sz="2800" dirty="0"/>
              <a:t> total de </a:t>
            </a:r>
            <a:r>
              <a:rPr lang="fr-FR" sz="2800" dirty="0" err="1"/>
              <a:t>entrada</a:t>
            </a:r>
            <a:r>
              <a:rPr lang="fr-FR" sz="2800" dirty="0"/>
              <a:t> ou </a:t>
            </a:r>
            <a:r>
              <a:rPr lang="fr-FR" sz="2800" dirty="0" err="1"/>
              <a:t>saída</a:t>
            </a:r>
            <a:r>
              <a:rPr lang="fr-FR" sz="2800" dirty="0"/>
              <a:t> de 	</a:t>
            </a:r>
            <a:r>
              <a:rPr lang="fr-FR" sz="2800" dirty="0" err="1"/>
              <a:t>mercadorias</a:t>
            </a:r>
            <a:endParaRPr lang="pt-PT" sz="2800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36512" y="3269302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latin typeface="Baskerville Old Face"/>
              </a:rPr>
              <a:t>	•</a:t>
            </a:r>
            <a:r>
              <a:rPr lang="fr-FR" sz="2800" i="1" dirty="0" err="1"/>
              <a:t>Contingentação</a:t>
            </a:r>
            <a:r>
              <a:rPr lang="fr-FR" sz="2800" dirty="0"/>
              <a:t>: </a:t>
            </a:r>
            <a:r>
              <a:rPr lang="fr-FR" sz="2800" dirty="0" err="1"/>
              <a:t>fixação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contingente ou 	quota, ou </a:t>
            </a:r>
            <a:r>
              <a:rPr lang="fr-FR" sz="2800" dirty="0" err="1"/>
              <a:t>seja</a:t>
            </a:r>
            <a:r>
              <a:rPr lang="fr-FR" sz="2800" dirty="0"/>
              <a:t>, </a:t>
            </a:r>
            <a:r>
              <a:rPr lang="fr-FR" sz="2800" dirty="0" err="1"/>
              <a:t>um</a:t>
            </a:r>
            <a:r>
              <a:rPr lang="fr-FR" sz="2800" dirty="0"/>
              <a:t> limite </a:t>
            </a:r>
            <a:r>
              <a:rPr lang="fr-FR" sz="2800" dirty="0" err="1"/>
              <a:t>máximo</a:t>
            </a:r>
            <a:r>
              <a:rPr lang="fr-FR" sz="2800" dirty="0"/>
              <a:t> para as 	</a:t>
            </a:r>
            <a:r>
              <a:rPr lang="fr-FR" sz="2800" dirty="0" err="1"/>
              <a:t>importações</a:t>
            </a:r>
            <a:r>
              <a:rPr lang="fr-FR" sz="2800" dirty="0"/>
              <a:t> ou as </a:t>
            </a:r>
            <a:r>
              <a:rPr lang="fr-FR" sz="2800" dirty="0" err="1"/>
              <a:t>exportações</a:t>
            </a:r>
            <a:r>
              <a:rPr lang="fr-FR" sz="2800" dirty="0"/>
              <a:t> (</a:t>
            </a:r>
            <a:r>
              <a:rPr lang="fr-FR" sz="2800" dirty="0" err="1"/>
              <a:t>físico</a:t>
            </a:r>
            <a:r>
              <a:rPr lang="fr-FR" sz="2800" dirty="0"/>
              <a:t> ou </a:t>
            </a:r>
            <a:r>
              <a:rPr lang="fr-FR" sz="2800" dirty="0" err="1"/>
              <a:t>em</a:t>
            </a:r>
            <a:r>
              <a:rPr lang="fr-FR" sz="2800" dirty="0"/>
              <a:t> </a:t>
            </a:r>
            <a:r>
              <a:rPr lang="fr-FR" sz="2800" dirty="0" err="1"/>
              <a:t>valor</a:t>
            </a:r>
            <a:r>
              <a:rPr lang="fr-FR" sz="2800" dirty="0"/>
              <a:t>)</a:t>
            </a:r>
            <a:endParaRPr lang="pt-PT" sz="2800" dirty="0"/>
          </a:p>
          <a:p>
            <a:endParaRPr lang="pt-PT" sz="28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36512" y="4853477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latin typeface="Baskerville Old Face"/>
              </a:rPr>
              <a:t>	•</a:t>
            </a:r>
            <a:r>
              <a:rPr lang="fr-FR" sz="2800" i="1" dirty="0" err="1"/>
              <a:t>Licenciamento</a:t>
            </a:r>
            <a:r>
              <a:rPr lang="fr-FR" sz="2800" dirty="0"/>
              <a:t>: a </a:t>
            </a:r>
            <a:r>
              <a:rPr lang="fr-FR" sz="2800" dirty="0" err="1"/>
              <a:t>importação</a:t>
            </a:r>
            <a:r>
              <a:rPr lang="fr-FR" sz="2800" dirty="0"/>
              <a:t> ou a </a:t>
            </a:r>
            <a:r>
              <a:rPr lang="fr-FR" sz="2800" dirty="0" err="1"/>
              <a:t>exportação</a:t>
            </a:r>
            <a:r>
              <a:rPr lang="fr-FR" sz="2800" dirty="0"/>
              <a:t> </a:t>
            </a:r>
            <a:r>
              <a:rPr lang="fr-FR" sz="2800" dirty="0" err="1"/>
              <a:t>só</a:t>
            </a:r>
            <a:r>
              <a:rPr lang="fr-FR" sz="2800" dirty="0"/>
              <a:t> é 	</a:t>
            </a:r>
            <a:r>
              <a:rPr lang="fr-FR" sz="2800" dirty="0" err="1"/>
              <a:t>permitida</a:t>
            </a:r>
            <a:r>
              <a:rPr lang="fr-FR" sz="2800" dirty="0"/>
              <a:t> </a:t>
            </a:r>
            <a:r>
              <a:rPr lang="fr-FR" sz="2800" dirty="0" err="1"/>
              <a:t>mediante</a:t>
            </a:r>
            <a:r>
              <a:rPr lang="fr-FR" sz="2800" dirty="0"/>
              <a:t> a </a:t>
            </a:r>
            <a:r>
              <a:rPr lang="fr-FR" sz="2800" dirty="0" err="1"/>
              <a:t>concessão</a:t>
            </a:r>
            <a:r>
              <a:rPr lang="fr-FR" sz="2800" dirty="0"/>
              <a:t> de </a:t>
            </a:r>
            <a:r>
              <a:rPr lang="fr-FR" sz="2800" dirty="0" err="1"/>
              <a:t>uma</a:t>
            </a:r>
            <a:r>
              <a:rPr lang="fr-FR" sz="2800" dirty="0"/>
              <a:t> </a:t>
            </a:r>
            <a:r>
              <a:rPr lang="fr-FR" sz="2800" dirty="0" err="1"/>
              <a:t>autorização</a:t>
            </a:r>
            <a:r>
              <a:rPr lang="fr-FR" sz="2800" dirty="0"/>
              <a:t> 	</a:t>
            </a:r>
            <a:r>
              <a:rPr lang="fr-FR" sz="2800" dirty="0" err="1"/>
              <a:t>pelo</a:t>
            </a:r>
            <a:r>
              <a:rPr lang="fr-FR" sz="2800" dirty="0"/>
              <a:t> </a:t>
            </a:r>
            <a:r>
              <a:rPr lang="fr-FR" sz="2800" dirty="0" err="1"/>
              <a:t>Estado</a:t>
            </a:r>
            <a:r>
              <a:rPr lang="fr-FR" sz="2800" dirty="0"/>
              <a:t> (</a:t>
            </a:r>
            <a:r>
              <a:rPr lang="fr-FR" sz="2800" dirty="0" err="1"/>
              <a:t>normalmente</a:t>
            </a:r>
            <a:r>
              <a:rPr lang="fr-FR" sz="2800" dirty="0"/>
              <a:t> o </a:t>
            </a:r>
            <a:r>
              <a:rPr lang="fr-FR" sz="2800" dirty="0" err="1"/>
              <a:t>licenciamento</a:t>
            </a:r>
            <a:r>
              <a:rPr lang="fr-FR" sz="2800" dirty="0"/>
              <a:t> </a:t>
            </a:r>
            <a:r>
              <a:rPr lang="fr-FR" sz="2800" dirty="0" err="1"/>
              <a:t>está</a:t>
            </a:r>
            <a:r>
              <a:rPr lang="fr-FR" sz="2800" dirty="0"/>
              <a:t> 	</a:t>
            </a:r>
            <a:r>
              <a:rPr lang="fr-FR" sz="2800" dirty="0" err="1"/>
              <a:t>associado</a:t>
            </a:r>
            <a:r>
              <a:rPr lang="fr-FR" sz="2800" dirty="0"/>
              <a:t> à </a:t>
            </a:r>
            <a:r>
              <a:rPr lang="fr-FR" sz="2800" dirty="0" err="1"/>
              <a:t>contingentação</a:t>
            </a:r>
            <a:r>
              <a:rPr lang="fr-FR" sz="2800" dirty="0"/>
              <a:t>)</a:t>
            </a:r>
            <a:endParaRPr lang="pt-PT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6.8. </a:t>
            </a:r>
            <a:r>
              <a:rPr lang="fr-FR" sz="2800" b="1" dirty="0" err="1"/>
              <a:t>Equivalência</a:t>
            </a:r>
            <a:r>
              <a:rPr lang="fr-FR" sz="2800" b="1" dirty="0"/>
              <a:t> entre </a:t>
            </a:r>
            <a:r>
              <a:rPr lang="fr-FR" sz="2800" b="1" dirty="0" err="1"/>
              <a:t>direitos</a:t>
            </a:r>
            <a:r>
              <a:rPr lang="fr-FR" sz="2800" b="1" dirty="0"/>
              <a:t> </a:t>
            </a:r>
            <a:r>
              <a:rPr lang="fr-FR" sz="2800" b="1" dirty="0" err="1"/>
              <a:t>aduaneiros</a:t>
            </a:r>
            <a:r>
              <a:rPr lang="fr-FR" sz="2800" b="1" dirty="0"/>
              <a:t> sobre as </a:t>
            </a:r>
            <a:r>
              <a:rPr lang="fr-FR" sz="2800" b="1" dirty="0" err="1"/>
              <a:t>importações</a:t>
            </a:r>
            <a:r>
              <a:rPr lang="fr-FR" sz="2800" b="1" dirty="0"/>
              <a:t> e quotas de </a:t>
            </a:r>
            <a:r>
              <a:rPr lang="fr-FR" sz="2800" b="1" dirty="0" err="1"/>
              <a:t>importação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32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-36512" y="1899989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</a:t>
            </a:r>
            <a:r>
              <a:rPr lang="fr-FR" sz="2800" dirty="0" err="1"/>
              <a:t>Equivalência</a:t>
            </a:r>
            <a:r>
              <a:rPr lang="fr-FR" sz="2800" dirty="0"/>
              <a:t> entre </a:t>
            </a:r>
            <a:r>
              <a:rPr lang="fr-FR" sz="2800" dirty="0" err="1"/>
              <a:t>direitos</a:t>
            </a:r>
            <a:r>
              <a:rPr lang="fr-FR" sz="2800" dirty="0"/>
              <a:t> </a:t>
            </a:r>
            <a:r>
              <a:rPr lang="fr-FR" sz="2800" dirty="0" err="1"/>
              <a:t>aduaneiros</a:t>
            </a:r>
            <a:r>
              <a:rPr lang="fr-FR" sz="2800" dirty="0"/>
              <a:t> sobre as </a:t>
            </a:r>
            <a:r>
              <a:rPr lang="fr-FR" sz="2800" dirty="0" err="1"/>
              <a:t>importações</a:t>
            </a:r>
            <a:r>
              <a:rPr lang="fr-FR" sz="2800" dirty="0"/>
              <a:t> e quotas de </a:t>
            </a:r>
            <a:r>
              <a:rPr lang="fr-FR" sz="2800" dirty="0" err="1"/>
              <a:t>importação</a:t>
            </a:r>
            <a:r>
              <a:rPr lang="fr-FR" sz="2800" dirty="0"/>
              <a:t> no </a:t>
            </a:r>
            <a:r>
              <a:rPr lang="fr-FR" sz="2800" dirty="0" err="1"/>
              <a:t>caso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país</a:t>
            </a:r>
            <a:r>
              <a:rPr lang="fr-FR" sz="2800" dirty="0"/>
              <a:t> </a:t>
            </a:r>
            <a:r>
              <a:rPr lang="fr-FR" sz="2800" dirty="0" err="1"/>
              <a:t>pequeno</a:t>
            </a:r>
            <a:endParaRPr lang="pt-PT" sz="2800" dirty="0"/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E967FB86-0E54-4716-B44F-865D268B7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5"/>
          <a:stretch>
            <a:fillRect/>
          </a:stretch>
        </p:blipFill>
        <p:spPr bwMode="auto">
          <a:xfrm>
            <a:off x="1415007" y="3213376"/>
            <a:ext cx="631398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6.8. </a:t>
            </a:r>
            <a:r>
              <a:rPr lang="fr-FR" sz="2800" b="1" dirty="0" err="1"/>
              <a:t>Equivalência</a:t>
            </a:r>
            <a:r>
              <a:rPr lang="fr-FR" sz="2800" b="1" dirty="0"/>
              <a:t> entre </a:t>
            </a:r>
            <a:r>
              <a:rPr lang="fr-FR" sz="2800" b="1" dirty="0" err="1"/>
              <a:t>direitos</a:t>
            </a:r>
            <a:r>
              <a:rPr lang="fr-FR" sz="2800" b="1" dirty="0"/>
              <a:t> </a:t>
            </a:r>
            <a:r>
              <a:rPr lang="fr-FR" sz="2800" b="1" dirty="0" err="1"/>
              <a:t>aduaneiros</a:t>
            </a:r>
            <a:r>
              <a:rPr lang="fr-FR" sz="2800" b="1" dirty="0"/>
              <a:t> sobre as </a:t>
            </a:r>
            <a:r>
              <a:rPr lang="fr-FR" sz="2800" b="1" dirty="0" err="1"/>
              <a:t>importações</a:t>
            </a:r>
            <a:r>
              <a:rPr lang="fr-FR" sz="2800" b="1" dirty="0"/>
              <a:t> e quotas de </a:t>
            </a:r>
            <a:r>
              <a:rPr lang="fr-FR" sz="2800" b="1" dirty="0" err="1"/>
              <a:t>importação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33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-36512" y="263691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Efeito</a:t>
            </a:r>
            <a:r>
              <a:rPr lang="fr-FR" sz="2800" i="1" dirty="0"/>
              <a:t> </a:t>
            </a:r>
            <a:r>
              <a:rPr lang="fr-FR" sz="2800" i="1" dirty="0" err="1"/>
              <a:t>preço</a:t>
            </a:r>
            <a:r>
              <a:rPr lang="fr-FR" sz="2800" dirty="0"/>
              <a:t>: o </a:t>
            </a:r>
            <a:r>
              <a:rPr lang="fr-FR" sz="2800" dirty="0" err="1"/>
              <a:t>preço</a:t>
            </a:r>
            <a:r>
              <a:rPr lang="fr-FR" sz="2800" dirty="0"/>
              <a:t> </a:t>
            </a:r>
            <a:r>
              <a:rPr lang="fr-FR" sz="2800" dirty="0" err="1"/>
              <a:t>interno</a:t>
            </a:r>
            <a:r>
              <a:rPr lang="fr-FR" sz="2800" dirty="0"/>
              <a:t> </a:t>
            </a:r>
            <a:r>
              <a:rPr lang="fr-FR" sz="2800" dirty="0" err="1"/>
              <a:t>sobe</a:t>
            </a:r>
            <a:r>
              <a:rPr lang="fr-FR" sz="2800" dirty="0"/>
              <a:t> de </a:t>
            </a:r>
            <a:r>
              <a:rPr lang="fr-FR" sz="2800" dirty="0" err="1"/>
              <a:t>P</a:t>
            </a:r>
            <a:r>
              <a:rPr lang="fr-FR" sz="2800" baseline="-25000" dirty="0" err="1"/>
              <a:t>w</a:t>
            </a:r>
            <a:r>
              <a:rPr lang="fr-FR" sz="2800" dirty="0"/>
              <a:t> para </a:t>
            </a:r>
            <a:r>
              <a:rPr lang="fr-FR" sz="2800" dirty="0" err="1"/>
              <a:t>P</a:t>
            </a:r>
            <a:r>
              <a:rPr lang="fr-FR" sz="2800" baseline="-25000" dirty="0" err="1"/>
              <a:t>w</a:t>
            </a:r>
            <a:r>
              <a:rPr lang="fr-FR" sz="2800" dirty="0"/>
              <a:t> + t</a:t>
            </a:r>
            <a:endParaRPr lang="pt-PT" sz="2800" dirty="0"/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36512" y="414908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err="1"/>
              <a:t>Conclusão</a:t>
            </a:r>
            <a:r>
              <a:rPr lang="fr-FR" sz="2800" dirty="0"/>
              <a:t>: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direito</a:t>
            </a:r>
            <a:r>
              <a:rPr lang="fr-FR" sz="2800" dirty="0"/>
              <a:t> </a:t>
            </a:r>
            <a:r>
              <a:rPr lang="fr-FR" sz="2800" dirty="0" err="1"/>
              <a:t>aduaneiro</a:t>
            </a:r>
            <a:r>
              <a:rPr lang="fr-FR" sz="2800" dirty="0"/>
              <a:t> </a:t>
            </a:r>
            <a:r>
              <a:rPr lang="fr-FR" sz="2800" dirty="0" err="1"/>
              <a:t>específico</a:t>
            </a:r>
            <a:r>
              <a:rPr lang="fr-FR" sz="2800" dirty="0"/>
              <a:t> no montante de t </a:t>
            </a:r>
            <a:r>
              <a:rPr lang="fr-FR" sz="2800" dirty="0" err="1"/>
              <a:t>teria</a:t>
            </a:r>
            <a:r>
              <a:rPr lang="fr-FR" sz="2800" dirty="0"/>
              <a:t> o </a:t>
            </a:r>
            <a:r>
              <a:rPr lang="fr-FR" sz="2800" dirty="0" err="1"/>
              <a:t>mesmo</a:t>
            </a:r>
            <a:r>
              <a:rPr lang="fr-FR" sz="2800" dirty="0"/>
              <a:t> </a:t>
            </a:r>
            <a:r>
              <a:rPr lang="fr-FR" sz="2800" dirty="0" err="1"/>
              <a:t>efeito</a:t>
            </a:r>
            <a:endParaRPr lang="pt-PT" sz="2800" dirty="0"/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6.8. </a:t>
            </a:r>
            <a:r>
              <a:rPr lang="fr-FR" sz="2800" b="1" dirty="0" err="1"/>
              <a:t>Equivalência</a:t>
            </a:r>
            <a:r>
              <a:rPr lang="fr-FR" sz="2800" b="1" dirty="0"/>
              <a:t> entre </a:t>
            </a:r>
            <a:r>
              <a:rPr lang="fr-FR" sz="2800" b="1" dirty="0" err="1"/>
              <a:t>direitos</a:t>
            </a:r>
            <a:r>
              <a:rPr lang="fr-FR" sz="2800" b="1" dirty="0"/>
              <a:t> </a:t>
            </a:r>
            <a:r>
              <a:rPr lang="fr-FR" sz="2800" b="1" dirty="0" err="1"/>
              <a:t>aduaneiros</a:t>
            </a:r>
            <a:r>
              <a:rPr lang="fr-FR" sz="2800" b="1" dirty="0"/>
              <a:t> sobre as </a:t>
            </a:r>
            <a:r>
              <a:rPr lang="fr-FR" sz="2800" b="1" dirty="0" err="1"/>
              <a:t>importações</a:t>
            </a:r>
            <a:r>
              <a:rPr lang="fr-FR" sz="2800" b="1" dirty="0"/>
              <a:t> e quotas de </a:t>
            </a:r>
            <a:r>
              <a:rPr lang="fr-FR" sz="2800" b="1" dirty="0" err="1"/>
              <a:t>importação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34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-36512" y="175481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err="1"/>
              <a:t>Diferenças</a:t>
            </a:r>
            <a:r>
              <a:rPr lang="fr-FR" sz="2800" dirty="0"/>
              <a:t> entre o </a:t>
            </a:r>
            <a:r>
              <a:rPr lang="fr-FR" sz="2800" dirty="0" err="1"/>
              <a:t>direito</a:t>
            </a:r>
            <a:r>
              <a:rPr lang="fr-FR" sz="2800" dirty="0"/>
              <a:t> </a:t>
            </a:r>
            <a:r>
              <a:rPr lang="fr-FR" sz="2800" dirty="0" err="1"/>
              <a:t>aduaneiro</a:t>
            </a:r>
            <a:r>
              <a:rPr lang="fr-FR" sz="2800" dirty="0"/>
              <a:t> e a quota de </a:t>
            </a:r>
            <a:r>
              <a:rPr lang="fr-FR" sz="2800" dirty="0" err="1"/>
              <a:t>importação</a:t>
            </a:r>
            <a:r>
              <a:rPr lang="fr-FR" sz="2800" dirty="0"/>
              <a:t>:</a:t>
            </a:r>
            <a:endParaRPr lang="pt-PT" sz="2800" dirty="0"/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36512" y="312180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latin typeface="Baskerville Old Face"/>
              </a:rPr>
              <a:t>	•</a:t>
            </a:r>
            <a:r>
              <a:rPr lang="fr-FR" sz="2800" dirty="0" err="1"/>
              <a:t>Receita</a:t>
            </a:r>
            <a:r>
              <a:rPr lang="fr-FR" sz="2800" dirty="0"/>
              <a:t> fiscal</a:t>
            </a:r>
            <a:endParaRPr lang="pt-PT" sz="2800" dirty="0"/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-36512" y="370251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latin typeface="Baskerville Old Face"/>
              </a:rPr>
              <a:t>	•</a:t>
            </a:r>
            <a:r>
              <a:rPr lang="fr-FR" sz="2800" dirty="0"/>
              <a:t>Uma quota de importação pode converter um 	monopólio potencial num monopólio real, por 	eliminação da pressão da oferta externa, ao passo 	que 	um direito aduaneiro não</a:t>
            </a:r>
          </a:p>
          <a:p>
            <a:r>
              <a:rPr lang="fr-FR" sz="2800" dirty="0"/>
              <a:t>	</a:t>
            </a:r>
            <a:r>
              <a:rPr lang="fr-FR" sz="2800" dirty="0">
                <a:latin typeface="Baskerville Old Face"/>
              </a:rPr>
              <a:t> •A perda de bem-estar será maior com a quota no caso</a:t>
            </a:r>
          </a:p>
          <a:p>
            <a:r>
              <a:rPr lang="fr-FR" sz="2800" dirty="0">
                <a:latin typeface="Baskerville Old Face"/>
              </a:rPr>
              <a:t>           de existir </a:t>
            </a:r>
            <a:r>
              <a:rPr lang="fr-FR" sz="2800" i="1" dirty="0">
                <a:latin typeface="Baskerville Old Face"/>
              </a:rPr>
              <a:t>rent seeking</a:t>
            </a:r>
            <a:endParaRPr lang="pt-PT" sz="2800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6.8. </a:t>
            </a:r>
            <a:r>
              <a:rPr lang="fr-FR" sz="2800" b="1" dirty="0" err="1"/>
              <a:t>Equivalência</a:t>
            </a:r>
            <a:r>
              <a:rPr lang="fr-FR" sz="2800" b="1" dirty="0"/>
              <a:t> entre </a:t>
            </a:r>
            <a:r>
              <a:rPr lang="fr-FR" sz="2800" b="1" dirty="0" err="1"/>
              <a:t>direitos</a:t>
            </a:r>
            <a:r>
              <a:rPr lang="fr-FR" sz="2800" b="1" dirty="0"/>
              <a:t> </a:t>
            </a:r>
            <a:r>
              <a:rPr lang="fr-FR" sz="2800" b="1" dirty="0" err="1"/>
              <a:t>aduaneiros</a:t>
            </a:r>
            <a:r>
              <a:rPr lang="fr-FR" sz="2800" b="1" dirty="0"/>
              <a:t> sobre as </a:t>
            </a:r>
            <a:r>
              <a:rPr lang="fr-FR" sz="2800" b="1" dirty="0" err="1"/>
              <a:t>importações</a:t>
            </a:r>
            <a:r>
              <a:rPr lang="fr-FR" sz="2800" b="1" dirty="0"/>
              <a:t> e quotas de </a:t>
            </a:r>
            <a:r>
              <a:rPr lang="fr-FR" sz="2800" b="1" dirty="0" err="1"/>
              <a:t>importação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35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8F593784-27E9-4B0B-B9D5-5A083CDE976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4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Efeito líquido no bem-estar da quota</a:t>
            </a:r>
            <a:endParaRPr kumimoji="0" lang="pt-PT" altLang="pt-PT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970F42FC-0C21-4A08-8B01-4C90CAA4EE2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424256"/>
            <a:ext cx="8229600" cy="4389120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609600" marR="45720" lvl="0" indent="-6096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1)A quota é dada às empresas nacionais</a:t>
            </a:r>
          </a:p>
          <a:p>
            <a:pPr marL="609600" marR="45720" lvl="0" indent="-6096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(b+d)</a:t>
            </a:r>
          </a:p>
          <a:p>
            <a:pPr marL="609600" marR="45720" lvl="0" indent="-6096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altLang="pt-PT" sz="24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45720" lvl="0" indent="-6096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“Rent seeking”</a:t>
            </a:r>
          </a:p>
          <a:p>
            <a:pPr marL="609600" marR="45720" lvl="0" indent="-6096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- (b+c+d)</a:t>
            </a:r>
          </a:p>
          <a:p>
            <a:pPr marL="609600" marR="45720" lvl="0" indent="-6096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endParaRPr kumimoji="0" lang="pt-PT" altLang="pt-PT" sz="24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45720" lvl="0" indent="-6096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Leilão das quotas</a:t>
            </a:r>
          </a:p>
          <a:p>
            <a:pPr marL="609600" marR="45720" lvl="0" indent="-6096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(b+d)</a:t>
            </a:r>
          </a:p>
          <a:p>
            <a:pPr marL="609600" marR="45720" lvl="0" indent="-6096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pt-PT" altLang="pt-PT" sz="24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45720" lvl="0" indent="-6096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Restrição voluntária das exportações  (VER) de montante S2D2</a:t>
            </a:r>
          </a:p>
          <a:p>
            <a:pPr marL="609600" marR="45720" lvl="0" indent="-6096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(b+c+d)</a:t>
            </a:r>
            <a:endParaRPr kumimoji="0" lang="pt-PT" altLang="pt-PT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6.8. </a:t>
            </a:r>
            <a:r>
              <a:rPr lang="fr-FR" sz="2800" b="1" dirty="0" err="1"/>
              <a:t>Equivalência</a:t>
            </a:r>
            <a:r>
              <a:rPr lang="fr-FR" sz="2800" b="1" dirty="0"/>
              <a:t> entre </a:t>
            </a:r>
            <a:r>
              <a:rPr lang="fr-FR" sz="2800" b="1" dirty="0" err="1"/>
              <a:t>direitos</a:t>
            </a:r>
            <a:r>
              <a:rPr lang="fr-FR" sz="2800" b="1" dirty="0"/>
              <a:t> </a:t>
            </a:r>
            <a:r>
              <a:rPr lang="fr-FR" sz="2800" b="1" dirty="0" err="1"/>
              <a:t>aduaneiros</a:t>
            </a:r>
            <a:r>
              <a:rPr lang="fr-FR" sz="2800" b="1" dirty="0"/>
              <a:t> sobre as </a:t>
            </a:r>
            <a:r>
              <a:rPr lang="fr-FR" sz="2800" b="1" dirty="0" err="1"/>
              <a:t>importações</a:t>
            </a:r>
            <a:r>
              <a:rPr lang="fr-FR" sz="2800" b="1" dirty="0"/>
              <a:t> e quotas de </a:t>
            </a:r>
            <a:r>
              <a:rPr lang="fr-FR" sz="2800" b="1" dirty="0" err="1"/>
              <a:t>importação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36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1025911-9711-4521-958F-4243759FC2A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98985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4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Efeitos da quota do açúcar nos EUA</a:t>
            </a:r>
            <a:endParaRPr kumimoji="0" lang="pt-PT" altLang="pt-PT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00B0967B-33F0-4ECB-8450-9945FA437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" y="2233438"/>
            <a:ext cx="8135938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6.8. </a:t>
            </a:r>
            <a:r>
              <a:rPr lang="fr-FR" sz="2800" b="1" dirty="0" err="1"/>
              <a:t>Equivalência</a:t>
            </a:r>
            <a:r>
              <a:rPr lang="fr-FR" sz="2800" b="1" dirty="0"/>
              <a:t> entre </a:t>
            </a:r>
            <a:r>
              <a:rPr lang="fr-FR" sz="2800" b="1" dirty="0" err="1"/>
              <a:t>direitos</a:t>
            </a:r>
            <a:r>
              <a:rPr lang="fr-FR" sz="2800" b="1" dirty="0"/>
              <a:t> </a:t>
            </a:r>
            <a:r>
              <a:rPr lang="fr-FR" sz="2800" b="1" dirty="0" err="1"/>
              <a:t>aduaneiros</a:t>
            </a:r>
            <a:r>
              <a:rPr lang="fr-FR" sz="2800" b="1" dirty="0"/>
              <a:t> sobre as </a:t>
            </a:r>
            <a:r>
              <a:rPr lang="fr-FR" sz="2800" b="1" dirty="0" err="1"/>
              <a:t>importações</a:t>
            </a:r>
            <a:r>
              <a:rPr lang="fr-FR" sz="2800" b="1" dirty="0"/>
              <a:t> e quotas de </a:t>
            </a:r>
            <a:r>
              <a:rPr lang="fr-FR" sz="2800" b="1" dirty="0" err="1"/>
              <a:t>importação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</a:t>
            </a:r>
            <a:r>
              <a:rPr lang="fr-FR" sz="2800" b="1" dirty="0" err="1"/>
              <a:t>equilíbrio</a:t>
            </a:r>
            <a:r>
              <a:rPr lang="fr-FR" sz="2800" b="1" dirty="0"/>
              <a:t> </a:t>
            </a:r>
            <a:r>
              <a:rPr lang="fr-FR" sz="2800" b="1" dirty="0" err="1"/>
              <a:t>parcial</a:t>
            </a:r>
            <a:r>
              <a:rPr lang="fr-FR" sz="2800" b="1" dirty="0"/>
              <a:t> e </a:t>
            </a:r>
            <a:r>
              <a:rPr lang="fr-FR" sz="2800" b="1" dirty="0" err="1"/>
              <a:t>concorrência</a:t>
            </a:r>
            <a:r>
              <a:rPr lang="fr-FR" sz="2800" b="1" dirty="0"/>
              <a:t> </a:t>
            </a:r>
            <a:r>
              <a:rPr lang="fr-FR" sz="2800" b="1" dirty="0" err="1"/>
              <a:t>perfeita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37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-36512" y="1899989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</a:t>
            </a:r>
            <a:r>
              <a:rPr lang="fr-FR" sz="2800" dirty="0" err="1"/>
              <a:t>Equivalência</a:t>
            </a:r>
            <a:r>
              <a:rPr lang="fr-FR" sz="2800" dirty="0"/>
              <a:t> entre </a:t>
            </a:r>
            <a:r>
              <a:rPr lang="fr-FR" sz="2800" dirty="0" err="1"/>
              <a:t>direitos</a:t>
            </a:r>
            <a:r>
              <a:rPr lang="fr-FR" sz="2800" dirty="0"/>
              <a:t> </a:t>
            </a:r>
            <a:r>
              <a:rPr lang="fr-FR" sz="2800" dirty="0" err="1"/>
              <a:t>aduaneiros</a:t>
            </a:r>
            <a:r>
              <a:rPr lang="fr-FR" sz="2800" dirty="0"/>
              <a:t> sobre as </a:t>
            </a:r>
            <a:r>
              <a:rPr lang="fr-FR" sz="2800" dirty="0" err="1"/>
              <a:t>importações</a:t>
            </a:r>
            <a:r>
              <a:rPr lang="fr-FR" sz="2800" dirty="0"/>
              <a:t> e quotas de </a:t>
            </a:r>
            <a:r>
              <a:rPr lang="fr-FR" sz="2800" dirty="0" err="1"/>
              <a:t>importação</a:t>
            </a:r>
            <a:r>
              <a:rPr lang="fr-FR" sz="2800" dirty="0"/>
              <a:t> no </a:t>
            </a:r>
            <a:r>
              <a:rPr lang="fr-FR" sz="2800" dirty="0" err="1"/>
              <a:t>caso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país</a:t>
            </a:r>
            <a:r>
              <a:rPr lang="fr-FR" sz="2800" dirty="0"/>
              <a:t> grande</a:t>
            </a:r>
            <a:endParaRPr lang="pt-PT" sz="2800" dirty="0"/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-36512" y="400506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800" dirty="0"/>
              <a:t>A análise é semelhante ( deve ter –se em atenção que a quota à importação pode fazer baixar o preço no mercado internacional.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6.9. Efeitos da aplicação de um direito aduaneiro sobre as importações provenientes de um monopolista estrangeiro (James Brander e Barbara Spencer – 1981)  (obs: argumento para a proteção )</a:t>
            </a:r>
            <a:endParaRPr lang="pt-PT" sz="2800" b="1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38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496" y="1118350"/>
            <a:ext cx="89644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b="1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Hipóteses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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Existe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um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único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produtor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do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bem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em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causa 	(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monopolista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estrangeiro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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Os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custos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marginais (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Cmg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são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constantes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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custos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médios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(CM)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são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iguais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aos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custos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	marginais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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Não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existem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custos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de transporte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6.9.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direito</a:t>
            </a:r>
            <a:r>
              <a:rPr lang="fr-FR" sz="2800" b="1" dirty="0"/>
              <a:t> </a:t>
            </a:r>
            <a:r>
              <a:rPr lang="fr-FR" sz="2800" b="1" dirty="0" err="1"/>
              <a:t>aduaneiro</a:t>
            </a:r>
            <a:r>
              <a:rPr lang="fr-FR" sz="2800" b="1" dirty="0"/>
              <a:t> sobre as </a:t>
            </a:r>
            <a:r>
              <a:rPr lang="fr-FR" sz="2800" b="1" dirty="0" err="1"/>
              <a:t>importações</a:t>
            </a:r>
            <a:r>
              <a:rPr lang="fr-FR" sz="2800" b="1" dirty="0"/>
              <a:t> </a:t>
            </a:r>
            <a:r>
              <a:rPr lang="fr-FR" sz="2800" b="1" dirty="0" err="1"/>
              <a:t>provenientes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monopolista</a:t>
            </a:r>
            <a:r>
              <a:rPr lang="fr-FR" sz="2800" b="1" dirty="0"/>
              <a:t> </a:t>
            </a:r>
            <a:r>
              <a:rPr lang="fr-FR" sz="2800" b="1" dirty="0" err="1"/>
              <a:t>estrangeiro</a:t>
            </a:r>
            <a:r>
              <a:rPr lang="fr-FR" sz="2800" b="1" dirty="0"/>
              <a:t> (James </a:t>
            </a:r>
            <a:r>
              <a:rPr lang="fr-FR" sz="2800" b="1" dirty="0" err="1"/>
              <a:t>Brander</a:t>
            </a:r>
            <a:r>
              <a:rPr lang="fr-FR" sz="2800" b="1" dirty="0"/>
              <a:t> e Barbara Spencer – 1981)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39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40" name="Line 124"/>
          <p:cNvSpPr>
            <a:spLocks noChangeShapeType="1"/>
          </p:cNvSpPr>
          <p:nvPr/>
        </p:nvSpPr>
        <p:spPr bwMode="auto">
          <a:xfrm flipV="1">
            <a:off x="2902422" y="1412776"/>
            <a:ext cx="0" cy="283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9" name="Line 123"/>
          <p:cNvSpPr>
            <a:spLocks noChangeShapeType="1"/>
          </p:cNvSpPr>
          <p:nvPr/>
        </p:nvSpPr>
        <p:spPr bwMode="auto">
          <a:xfrm>
            <a:off x="2902422" y="4248051"/>
            <a:ext cx="31099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8" name="Line 122"/>
          <p:cNvSpPr>
            <a:spLocks noChangeShapeType="1"/>
          </p:cNvSpPr>
          <p:nvPr/>
        </p:nvSpPr>
        <p:spPr bwMode="auto">
          <a:xfrm>
            <a:off x="2902422" y="1739355"/>
            <a:ext cx="2605682" cy="2508696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7" name="Line 121"/>
          <p:cNvSpPr>
            <a:spLocks noChangeShapeType="1"/>
          </p:cNvSpPr>
          <p:nvPr/>
        </p:nvSpPr>
        <p:spPr bwMode="auto">
          <a:xfrm>
            <a:off x="2902422" y="3239939"/>
            <a:ext cx="21955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6" name="Line 120"/>
          <p:cNvSpPr>
            <a:spLocks noChangeShapeType="1"/>
          </p:cNvSpPr>
          <p:nvPr/>
        </p:nvSpPr>
        <p:spPr bwMode="auto">
          <a:xfrm>
            <a:off x="2902422" y="2982367"/>
            <a:ext cx="2195512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5" name="Line 119"/>
          <p:cNvSpPr>
            <a:spLocks noChangeShapeType="1"/>
          </p:cNvSpPr>
          <p:nvPr/>
        </p:nvSpPr>
        <p:spPr bwMode="auto">
          <a:xfrm>
            <a:off x="4091459" y="2868067"/>
            <a:ext cx="0" cy="13716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4" name="Line 118"/>
          <p:cNvSpPr>
            <a:spLocks noChangeShapeType="1"/>
          </p:cNvSpPr>
          <p:nvPr/>
        </p:nvSpPr>
        <p:spPr bwMode="auto">
          <a:xfrm flipH="1">
            <a:off x="2902422" y="2868067"/>
            <a:ext cx="118903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3" name="Line 117"/>
          <p:cNvSpPr>
            <a:spLocks noChangeShapeType="1"/>
          </p:cNvSpPr>
          <p:nvPr/>
        </p:nvSpPr>
        <p:spPr bwMode="auto">
          <a:xfrm>
            <a:off x="3908897" y="2683917"/>
            <a:ext cx="0" cy="15557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2" name="Line 116"/>
          <p:cNvSpPr>
            <a:spLocks noChangeShapeType="1"/>
          </p:cNvSpPr>
          <p:nvPr/>
        </p:nvSpPr>
        <p:spPr bwMode="auto">
          <a:xfrm>
            <a:off x="2902422" y="1739355"/>
            <a:ext cx="2029618" cy="2508696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1" name="Line 115"/>
          <p:cNvSpPr>
            <a:spLocks noChangeShapeType="1"/>
          </p:cNvSpPr>
          <p:nvPr/>
        </p:nvSpPr>
        <p:spPr bwMode="auto">
          <a:xfrm flipH="1">
            <a:off x="2902422" y="2683917"/>
            <a:ext cx="10064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0" name="Text Box 114"/>
          <p:cNvSpPr txBox="1">
            <a:spLocks noChangeArrowheads="1"/>
          </p:cNvSpPr>
          <p:nvPr/>
        </p:nvSpPr>
        <p:spPr bwMode="auto">
          <a:xfrm>
            <a:off x="3726334" y="2533254"/>
            <a:ext cx="639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</a:t>
            </a:r>
          </a:p>
        </p:txBody>
      </p:sp>
      <p:sp>
        <p:nvSpPr>
          <p:cNvPr id="60529" name="Text Box 113"/>
          <p:cNvSpPr txBox="1">
            <a:spLocks noChangeArrowheads="1"/>
          </p:cNvSpPr>
          <p:nvPr/>
        </p:nvSpPr>
        <p:spPr bwMode="auto">
          <a:xfrm>
            <a:off x="3908897" y="2749277"/>
            <a:ext cx="639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</a:p>
        </p:txBody>
      </p:sp>
      <p:sp>
        <p:nvSpPr>
          <p:cNvPr id="60528" name="Text Box 112"/>
          <p:cNvSpPr txBox="1">
            <a:spLocks noChangeArrowheads="1"/>
          </p:cNvSpPr>
          <p:nvPr/>
        </p:nvSpPr>
        <p:spPr bwMode="auto">
          <a:xfrm>
            <a:off x="3726334" y="2868067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G</a:t>
            </a:r>
          </a:p>
        </p:txBody>
      </p:sp>
      <p:sp>
        <p:nvSpPr>
          <p:cNvPr id="60527" name="Text Box 111"/>
          <p:cNvSpPr txBox="1">
            <a:spLocks noChangeArrowheads="1"/>
          </p:cNvSpPr>
          <p:nvPr/>
        </p:nvSpPr>
        <p:spPr bwMode="auto">
          <a:xfrm>
            <a:off x="3726334" y="3141117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H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6" name="Text Box 110"/>
          <p:cNvSpPr txBox="1">
            <a:spLocks noChangeArrowheads="1"/>
          </p:cNvSpPr>
          <p:nvPr/>
        </p:nvSpPr>
        <p:spPr bwMode="auto">
          <a:xfrm>
            <a:off x="5280497" y="3872955"/>
            <a:ext cx="639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5" name="Text Box 109"/>
          <p:cNvSpPr txBox="1">
            <a:spLocks noChangeArrowheads="1"/>
          </p:cNvSpPr>
          <p:nvPr/>
        </p:nvSpPr>
        <p:spPr bwMode="auto">
          <a:xfrm>
            <a:off x="4652317" y="3901406"/>
            <a:ext cx="639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Rmg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4" name="Text Box 108"/>
          <p:cNvSpPr txBox="1">
            <a:spLocks noChangeArrowheads="1"/>
          </p:cNvSpPr>
          <p:nvPr/>
        </p:nvSpPr>
        <p:spPr bwMode="auto">
          <a:xfrm>
            <a:off x="5005859" y="3141117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CM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3" name="Text Box 107"/>
          <p:cNvSpPr txBox="1">
            <a:spLocks noChangeArrowheads="1"/>
          </p:cNvSpPr>
          <p:nvPr/>
        </p:nvSpPr>
        <p:spPr bwMode="auto">
          <a:xfrm>
            <a:off x="5005859" y="2868067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CM + t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2" name="Text Box 106"/>
          <p:cNvSpPr txBox="1">
            <a:spLocks noChangeArrowheads="1"/>
          </p:cNvSpPr>
          <p:nvPr/>
        </p:nvSpPr>
        <p:spPr bwMode="auto">
          <a:xfrm>
            <a:off x="3932238" y="4333453"/>
            <a:ext cx="639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1" name="Text Box 105"/>
          <p:cNvSpPr txBox="1">
            <a:spLocks noChangeArrowheads="1"/>
          </p:cNvSpPr>
          <p:nvPr/>
        </p:nvSpPr>
        <p:spPr bwMode="auto">
          <a:xfrm>
            <a:off x="5737697" y="4033292"/>
            <a:ext cx="639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0" name="Text Box 104"/>
          <p:cNvSpPr txBox="1">
            <a:spLocks noChangeArrowheads="1"/>
          </p:cNvSpPr>
          <p:nvPr/>
        </p:nvSpPr>
        <p:spPr bwMode="auto">
          <a:xfrm>
            <a:off x="3726334" y="4333453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9" name="Text Box 103"/>
          <p:cNvSpPr txBox="1">
            <a:spLocks noChangeArrowheads="1"/>
          </p:cNvSpPr>
          <p:nvPr/>
        </p:nvSpPr>
        <p:spPr bwMode="auto">
          <a:xfrm>
            <a:off x="2719859" y="3941217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8" name="Text Box 102"/>
          <p:cNvSpPr txBox="1">
            <a:spLocks noChangeArrowheads="1"/>
          </p:cNvSpPr>
          <p:nvPr/>
        </p:nvSpPr>
        <p:spPr bwMode="auto">
          <a:xfrm>
            <a:off x="2627784" y="3181326"/>
            <a:ext cx="639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7" name="Text Box 101"/>
          <p:cNvSpPr txBox="1">
            <a:spLocks noChangeArrowheads="1"/>
          </p:cNvSpPr>
          <p:nvPr/>
        </p:nvSpPr>
        <p:spPr bwMode="auto">
          <a:xfrm>
            <a:off x="2627784" y="2893293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6" name="Text Box 100"/>
          <p:cNvSpPr txBox="1">
            <a:spLocks noChangeArrowheads="1"/>
          </p:cNvSpPr>
          <p:nvPr/>
        </p:nvSpPr>
        <p:spPr bwMode="auto">
          <a:xfrm>
            <a:off x="2627784" y="2749278"/>
            <a:ext cx="639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5" name="Text Box 99"/>
          <p:cNvSpPr txBox="1">
            <a:spLocks noChangeArrowheads="1"/>
          </p:cNvSpPr>
          <p:nvPr/>
        </p:nvSpPr>
        <p:spPr bwMode="auto">
          <a:xfrm>
            <a:off x="2627784" y="2533253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4" name="Text Box 98"/>
          <p:cNvSpPr txBox="1">
            <a:spLocks noChangeArrowheads="1"/>
          </p:cNvSpPr>
          <p:nvPr/>
        </p:nvSpPr>
        <p:spPr bwMode="auto">
          <a:xfrm>
            <a:off x="2627784" y="1556792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3" name="Text Box 97"/>
          <p:cNvSpPr txBox="1">
            <a:spLocks noChangeArrowheads="1"/>
          </p:cNvSpPr>
          <p:nvPr/>
        </p:nvSpPr>
        <p:spPr bwMode="auto">
          <a:xfrm>
            <a:off x="3908897" y="3109318"/>
            <a:ext cx="639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</a:t>
            </a:r>
          </a:p>
        </p:txBody>
      </p:sp>
      <p:sp>
        <p:nvSpPr>
          <p:cNvPr id="60541" name="Rectangle 1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60" name="Rectangle 1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61" name="Rectangle 145"/>
          <p:cNvSpPr>
            <a:spLocks noChangeArrowheads="1"/>
          </p:cNvSpPr>
          <p:nvPr/>
        </p:nvSpPr>
        <p:spPr bwMode="auto">
          <a:xfrm>
            <a:off x="0" y="4869160"/>
            <a:ext cx="9144000" cy="187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Efeito</a:t>
            </a:r>
            <a:r>
              <a:rPr kumimoji="0" lang="fr-FR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preço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o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preço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no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mercado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interno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sobe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de P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para P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Efeito</a:t>
            </a:r>
            <a:r>
              <a:rPr kumimoji="0" lang="fr-FR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sobre o </a:t>
            </a:r>
            <a:r>
              <a:rPr kumimoji="0" lang="fr-FR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consumo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o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consumo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interno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desce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de Q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para Q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latin typeface="Times New Roman" pitchFamily="18" charset="0"/>
                <a:cs typeface="Times New Roman" pitchFamily="18" charset="0"/>
              </a:rPr>
              <a:t>Conteúdo (</a:t>
            </a:r>
            <a:r>
              <a:rPr lang="pt-PT" sz="2800" b="1" dirty="0" err="1"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pt-PT" sz="2800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36512" y="83671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6.8. </a:t>
            </a:r>
            <a:r>
              <a:rPr lang="fr-FR" sz="2800" dirty="0" err="1"/>
              <a:t>Equivalência</a:t>
            </a:r>
            <a:r>
              <a:rPr lang="fr-FR" sz="2800" dirty="0"/>
              <a:t> entre </a:t>
            </a:r>
            <a:r>
              <a:rPr lang="fr-FR" sz="2800" dirty="0" err="1"/>
              <a:t>direitos</a:t>
            </a:r>
            <a:r>
              <a:rPr lang="fr-FR" sz="2800" dirty="0"/>
              <a:t> </a:t>
            </a:r>
            <a:r>
              <a:rPr lang="fr-FR" sz="2800" dirty="0" err="1"/>
              <a:t>aduaneiros</a:t>
            </a:r>
            <a:r>
              <a:rPr lang="fr-FR" sz="2800" dirty="0"/>
              <a:t> sobre as </a:t>
            </a:r>
            <a:r>
              <a:rPr lang="fr-FR" sz="2800" dirty="0" err="1"/>
              <a:t>importações</a:t>
            </a:r>
            <a:r>
              <a:rPr lang="fr-FR" sz="2800" dirty="0"/>
              <a:t> e quotas de </a:t>
            </a:r>
            <a:r>
              <a:rPr lang="fr-FR" sz="2800" dirty="0" err="1"/>
              <a:t>importação</a:t>
            </a:r>
            <a:r>
              <a:rPr lang="fr-FR" sz="2800" dirty="0"/>
              <a:t> </a:t>
            </a:r>
            <a:r>
              <a:rPr lang="fr-FR" sz="2800" dirty="0" err="1"/>
              <a:t>em</a:t>
            </a:r>
            <a:r>
              <a:rPr lang="fr-FR" sz="2800" dirty="0"/>
              <a:t> </a:t>
            </a:r>
            <a:r>
              <a:rPr lang="fr-FR" sz="2800" dirty="0" err="1"/>
              <a:t>equilíbrio</a:t>
            </a:r>
            <a:r>
              <a:rPr lang="fr-FR" sz="2800" dirty="0"/>
              <a:t> </a:t>
            </a:r>
            <a:r>
              <a:rPr lang="fr-FR" sz="2800" dirty="0" err="1"/>
              <a:t>parcial</a:t>
            </a:r>
            <a:r>
              <a:rPr lang="fr-FR" sz="2800" dirty="0"/>
              <a:t> e </a:t>
            </a:r>
            <a:r>
              <a:rPr lang="fr-FR" sz="2800" dirty="0" err="1"/>
              <a:t>concorrência</a:t>
            </a:r>
            <a:r>
              <a:rPr lang="fr-FR" sz="2800" dirty="0"/>
              <a:t> </a:t>
            </a:r>
            <a:r>
              <a:rPr lang="fr-FR" sz="2800" dirty="0" err="1"/>
              <a:t>perfeita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ângulo 16"/>
          <p:cNvSpPr/>
          <p:nvPr/>
        </p:nvSpPr>
        <p:spPr>
          <a:xfrm>
            <a:off x="35496" y="362586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6.10. </a:t>
            </a:r>
            <a:r>
              <a:rPr lang="fr-FR" sz="2800" dirty="0"/>
              <a:t>A tarifa </a:t>
            </a:r>
            <a:r>
              <a:rPr lang="fr-FR" sz="2800" dirty="0" err="1"/>
              <a:t>ótima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35496" y="42739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6.11. </a:t>
            </a:r>
            <a:r>
              <a:rPr lang="fr-FR" sz="2800" dirty="0"/>
              <a:t>Taxa de </a:t>
            </a:r>
            <a:r>
              <a:rPr lang="fr-FR" sz="2800" dirty="0" err="1"/>
              <a:t>proteção</a:t>
            </a:r>
            <a:r>
              <a:rPr lang="fr-FR" sz="2800" dirty="0"/>
              <a:t> </a:t>
            </a:r>
            <a:r>
              <a:rPr lang="fr-FR" sz="2800" dirty="0" err="1"/>
              <a:t>efetiva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ângulo 20"/>
          <p:cNvSpPr/>
          <p:nvPr/>
        </p:nvSpPr>
        <p:spPr>
          <a:xfrm>
            <a:off x="35496" y="47791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6.12. </a:t>
            </a:r>
            <a:r>
              <a:rPr lang="pt-PT" sz="2800" dirty="0"/>
              <a:t>Argumentos a favor da utilização de instrumentos de política comercial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36512" y="220486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6.9. </a:t>
            </a:r>
            <a:r>
              <a:rPr lang="fr-FR" sz="2800" dirty="0" err="1"/>
              <a:t>Efeitos</a:t>
            </a:r>
            <a:r>
              <a:rPr lang="fr-FR" sz="2800" dirty="0"/>
              <a:t> da </a:t>
            </a:r>
            <a:r>
              <a:rPr lang="fr-FR" sz="2800" dirty="0" err="1"/>
              <a:t>aplicação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direito</a:t>
            </a:r>
            <a:r>
              <a:rPr lang="fr-FR" sz="2800" dirty="0"/>
              <a:t> </a:t>
            </a:r>
            <a:r>
              <a:rPr lang="fr-FR" sz="2800" dirty="0" err="1"/>
              <a:t>aduaneiro</a:t>
            </a:r>
            <a:r>
              <a:rPr lang="fr-FR" sz="2800" dirty="0"/>
              <a:t> sobre as </a:t>
            </a:r>
            <a:r>
              <a:rPr lang="fr-FR" sz="2800" dirty="0" err="1"/>
              <a:t>importações</a:t>
            </a:r>
            <a:r>
              <a:rPr lang="fr-FR" sz="2800" dirty="0"/>
              <a:t> </a:t>
            </a:r>
            <a:r>
              <a:rPr lang="fr-FR" sz="2800" dirty="0" err="1"/>
              <a:t>provenientes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monopolista</a:t>
            </a:r>
            <a:r>
              <a:rPr lang="fr-FR" sz="2800" dirty="0"/>
              <a:t> </a:t>
            </a:r>
            <a:r>
              <a:rPr lang="fr-FR" sz="2800" dirty="0" err="1"/>
              <a:t>estrangeiro</a:t>
            </a:r>
            <a:r>
              <a:rPr lang="fr-FR" sz="2800" dirty="0"/>
              <a:t> (James </a:t>
            </a:r>
            <a:r>
              <a:rPr lang="fr-FR" sz="2800" dirty="0" err="1"/>
              <a:t>Brander</a:t>
            </a:r>
            <a:r>
              <a:rPr lang="fr-FR" sz="2800" dirty="0"/>
              <a:t> e Barbara Spencer – 1981)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6.9.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direito</a:t>
            </a:r>
            <a:r>
              <a:rPr lang="fr-FR" sz="2800" b="1" dirty="0"/>
              <a:t> </a:t>
            </a:r>
            <a:r>
              <a:rPr lang="fr-FR" sz="2800" b="1" dirty="0" err="1"/>
              <a:t>aduaneiro</a:t>
            </a:r>
            <a:r>
              <a:rPr lang="fr-FR" sz="2800" b="1" dirty="0"/>
              <a:t> sobre as </a:t>
            </a:r>
            <a:r>
              <a:rPr lang="fr-FR" sz="2800" b="1" dirty="0" err="1"/>
              <a:t>importações</a:t>
            </a:r>
            <a:r>
              <a:rPr lang="fr-FR" sz="2800" b="1" dirty="0"/>
              <a:t> </a:t>
            </a:r>
            <a:r>
              <a:rPr lang="fr-FR" sz="2800" b="1" dirty="0" err="1"/>
              <a:t>provenientes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monopolista</a:t>
            </a:r>
            <a:r>
              <a:rPr lang="fr-FR" sz="2800" b="1" dirty="0"/>
              <a:t> </a:t>
            </a:r>
            <a:r>
              <a:rPr lang="fr-FR" sz="2800" b="1" dirty="0" err="1"/>
              <a:t>estrangeiro</a:t>
            </a:r>
            <a:r>
              <a:rPr lang="fr-FR" sz="2800" b="1" dirty="0"/>
              <a:t> (James </a:t>
            </a:r>
            <a:r>
              <a:rPr lang="fr-FR" sz="2800" b="1" dirty="0" err="1"/>
              <a:t>Brander</a:t>
            </a:r>
            <a:r>
              <a:rPr lang="fr-FR" sz="2800" b="1" dirty="0"/>
              <a:t> e Barbara Spencer – 1981)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40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40" name="Line 124"/>
          <p:cNvSpPr>
            <a:spLocks noChangeShapeType="1"/>
          </p:cNvSpPr>
          <p:nvPr/>
        </p:nvSpPr>
        <p:spPr bwMode="auto">
          <a:xfrm flipV="1">
            <a:off x="2902422" y="1412776"/>
            <a:ext cx="0" cy="283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9" name="Line 123"/>
          <p:cNvSpPr>
            <a:spLocks noChangeShapeType="1"/>
          </p:cNvSpPr>
          <p:nvPr/>
        </p:nvSpPr>
        <p:spPr bwMode="auto">
          <a:xfrm>
            <a:off x="2902422" y="4248051"/>
            <a:ext cx="31099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8" name="Line 122"/>
          <p:cNvSpPr>
            <a:spLocks noChangeShapeType="1"/>
          </p:cNvSpPr>
          <p:nvPr/>
        </p:nvSpPr>
        <p:spPr bwMode="auto">
          <a:xfrm>
            <a:off x="2902422" y="1739355"/>
            <a:ext cx="2605682" cy="2508696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7" name="Line 121"/>
          <p:cNvSpPr>
            <a:spLocks noChangeShapeType="1"/>
          </p:cNvSpPr>
          <p:nvPr/>
        </p:nvSpPr>
        <p:spPr bwMode="auto">
          <a:xfrm>
            <a:off x="2902422" y="3239939"/>
            <a:ext cx="21955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6" name="Line 120"/>
          <p:cNvSpPr>
            <a:spLocks noChangeShapeType="1"/>
          </p:cNvSpPr>
          <p:nvPr/>
        </p:nvSpPr>
        <p:spPr bwMode="auto">
          <a:xfrm>
            <a:off x="2902422" y="2982367"/>
            <a:ext cx="2195512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5" name="Line 119"/>
          <p:cNvSpPr>
            <a:spLocks noChangeShapeType="1"/>
          </p:cNvSpPr>
          <p:nvPr/>
        </p:nvSpPr>
        <p:spPr bwMode="auto">
          <a:xfrm>
            <a:off x="4091459" y="2868067"/>
            <a:ext cx="0" cy="13716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4" name="Line 118"/>
          <p:cNvSpPr>
            <a:spLocks noChangeShapeType="1"/>
          </p:cNvSpPr>
          <p:nvPr/>
        </p:nvSpPr>
        <p:spPr bwMode="auto">
          <a:xfrm flipH="1">
            <a:off x="2902422" y="2868067"/>
            <a:ext cx="118903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3" name="Line 117"/>
          <p:cNvSpPr>
            <a:spLocks noChangeShapeType="1"/>
          </p:cNvSpPr>
          <p:nvPr/>
        </p:nvSpPr>
        <p:spPr bwMode="auto">
          <a:xfrm>
            <a:off x="3908897" y="2683917"/>
            <a:ext cx="0" cy="15557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2" name="Line 116"/>
          <p:cNvSpPr>
            <a:spLocks noChangeShapeType="1"/>
          </p:cNvSpPr>
          <p:nvPr/>
        </p:nvSpPr>
        <p:spPr bwMode="auto">
          <a:xfrm>
            <a:off x="2902422" y="1739355"/>
            <a:ext cx="2029618" cy="2508696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1" name="Line 115"/>
          <p:cNvSpPr>
            <a:spLocks noChangeShapeType="1"/>
          </p:cNvSpPr>
          <p:nvPr/>
        </p:nvSpPr>
        <p:spPr bwMode="auto">
          <a:xfrm flipH="1">
            <a:off x="2902422" y="2683917"/>
            <a:ext cx="10064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0" name="Text Box 114"/>
          <p:cNvSpPr txBox="1">
            <a:spLocks noChangeArrowheads="1"/>
          </p:cNvSpPr>
          <p:nvPr/>
        </p:nvSpPr>
        <p:spPr bwMode="auto">
          <a:xfrm>
            <a:off x="3726334" y="2533254"/>
            <a:ext cx="639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</a:t>
            </a:r>
          </a:p>
        </p:txBody>
      </p:sp>
      <p:sp>
        <p:nvSpPr>
          <p:cNvPr id="60529" name="Text Box 113"/>
          <p:cNvSpPr txBox="1">
            <a:spLocks noChangeArrowheads="1"/>
          </p:cNvSpPr>
          <p:nvPr/>
        </p:nvSpPr>
        <p:spPr bwMode="auto">
          <a:xfrm>
            <a:off x="3908897" y="2749277"/>
            <a:ext cx="639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</a:p>
        </p:txBody>
      </p:sp>
      <p:sp>
        <p:nvSpPr>
          <p:cNvPr id="60528" name="Text Box 112"/>
          <p:cNvSpPr txBox="1">
            <a:spLocks noChangeArrowheads="1"/>
          </p:cNvSpPr>
          <p:nvPr/>
        </p:nvSpPr>
        <p:spPr bwMode="auto">
          <a:xfrm>
            <a:off x="3726334" y="2868067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G</a:t>
            </a:r>
          </a:p>
        </p:txBody>
      </p:sp>
      <p:sp>
        <p:nvSpPr>
          <p:cNvPr id="60527" name="Text Box 111"/>
          <p:cNvSpPr txBox="1">
            <a:spLocks noChangeArrowheads="1"/>
          </p:cNvSpPr>
          <p:nvPr/>
        </p:nvSpPr>
        <p:spPr bwMode="auto">
          <a:xfrm>
            <a:off x="3726334" y="3141117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H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6" name="Text Box 110"/>
          <p:cNvSpPr txBox="1">
            <a:spLocks noChangeArrowheads="1"/>
          </p:cNvSpPr>
          <p:nvPr/>
        </p:nvSpPr>
        <p:spPr bwMode="auto">
          <a:xfrm>
            <a:off x="5280497" y="3872955"/>
            <a:ext cx="639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5" name="Text Box 109"/>
          <p:cNvSpPr txBox="1">
            <a:spLocks noChangeArrowheads="1"/>
          </p:cNvSpPr>
          <p:nvPr/>
        </p:nvSpPr>
        <p:spPr bwMode="auto">
          <a:xfrm>
            <a:off x="4652317" y="3901406"/>
            <a:ext cx="639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Rmg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4" name="Text Box 108"/>
          <p:cNvSpPr txBox="1">
            <a:spLocks noChangeArrowheads="1"/>
          </p:cNvSpPr>
          <p:nvPr/>
        </p:nvSpPr>
        <p:spPr bwMode="auto">
          <a:xfrm>
            <a:off x="5005859" y="3141117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CM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3" name="Text Box 107"/>
          <p:cNvSpPr txBox="1">
            <a:spLocks noChangeArrowheads="1"/>
          </p:cNvSpPr>
          <p:nvPr/>
        </p:nvSpPr>
        <p:spPr bwMode="auto">
          <a:xfrm>
            <a:off x="5005859" y="2868067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CM + t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2" name="Text Box 106"/>
          <p:cNvSpPr txBox="1">
            <a:spLocks noChangeArrowheads="1"/>
          </p:cNvSpPr>
          <p:nvPr/>
        </p:nvSpPr>
        <p:spPr bwMode="auto">
          <a:xfrm>
            <a:off x="3932238" y="4333453"/>
            <a:ext cx="639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1" name="Text Box 105"/>
          <p:cNvSpPr txBox="1">
            <a:spLocks noChangeArrowheads="1"/>
          </p:cNvSpPr>
          <p:nvPr/>
        </p:nvSpPr>
        <p:spPr bwMode="auto">
          <a:xfrm>
            <a:off x="5737697" y="4033292"/>
            <a:ext cx="639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0" name="Text Box 104"/>
          <p:cNvSpPr txBox="1">
            <a:spLocks noChangeArrowheads="1"/>
          </p:cNvSpPr>
          <p:nvPr/>
        </p:nvSpPr>
        <p:spPr bwMode="auto">
          <a:xfrm>
            <a:off x="3726334" y="4333453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9" name="Text Box 103"/>
          <p:cNvSpPr txBox="1">
            <a:spLocks noChangeArrowheads="1"/>
          </p:cNvSpPr>
          <p:nvPr/>
        </p:nvSpPr>
        <p:spPr bwMode="auto">
          <a:xfrm>
            <a:off x="2719859" y="3941217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8" name="Text Box 102"/>
          <p:cNvSpPr txBox="1">
            <a:spLocks noChangeArrowheads="1"/>
          </p:cNvSpPr>
          <p:nvPr/>
        </p:nvSpPr>
        <p:spPr bwMode="auto">
          <a:xfrm>
            <a:off x="2627784" y="3181326"/>
            <a:ext cx="639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7" name="Text Box 101"/>
          <p:cNvSpPr txBox="1">
            <a:spLocks noChangeArrowheads="1"/>
          </p:cNvSpPr>
          <p:nvPr/>
        </p:nvSpPr>
        <p:spPr bwMode="auto">
          <a:xfrm>
            <a:off x="2627784" y="2893293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6" name="Text Box 100"/>
          <p:cNvSpPr txBox="1">
            <a:spLocks noChangeArrowheads="1"/>
          </p:cNvSpPr>
          <p:nvPr/>
        </p:nvSpPr>
        <p:spPr bwMode="auto">
          <a:xfrm>
            <a:off x="2627784" y="2749278"/>
            <a:ext cx="639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5" name="Text Box 99"/>
          <p:cNvSpPr txBox="1">
            <a:spLocks noChangeArrowheads="1"/>
          </p:cNvSpPr>
          <p:nvPr/>
        </p:nvSpPr>
        <p:spPr bwMode="auto">
          <a:xfrm>
            <a:off x="2627784" y="2533253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4" name="Text Box 98"/>
          <p:cNvSpPr txBox="1">
            <a:spLocks noChangeArrowheads="1"/>
          </p:cNvSpPr>
          <p:nvPr/>
        </p:nvSpPr>
        <p:spPr bwMode="auto">
          <a:xfrm>
            <a:off x="2627784" y="1556792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3" name="Text Box 97"/>
          <p:cNvSpPr txBox="1">
            <a:spLocks noChangeArrowheads="1"/>
          </p:cNvSpPr>
          <p:nvPr/>
        </p:nvSpPr>
        <p:spPr bwMode="auto">
          <a:xfrm>
            <a:off x="3908897" y="3109318"/>
            <a:ext cx="639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</a:t>
            </a:r>
          </a:p>
        </p:txBody>
      </p:sp>
      <p:sp>
        <p:nvSpPr>
          <p:cNvPr id="60541" name="Rectangle 1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60" name="Rectangle 1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4650546"/>
            <a:ext cx="9144000" cy="187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Efeito</a:t>
            </a:r>
            <a:r>
              <a:rPr kumimoji="0" lang="fr-FR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sobre o </a:t>
            </a:r>
            <a:r>
              <a:rPr kumimoji="0" lang="fr-FR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excedente</a:t>
            </a:r>
            <a:r>
              <a:rPr kumimoji="0" lang="fr-FR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do </a:t>
            </a:r>
            <a:r>
              <a:rPr kumimoji="0" lang="fr-FR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consumidor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diminuição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equivalente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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SR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Efeito</a:t>
            </a:r>
            <a:r>
              <a:rPr kumimoji="0" lang="fr-FR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fiscal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receita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fiscal no montante de 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GH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6.9. </a:t>
            </a:r>
            <a:r>
              <a:rPr lang="fr-FR" sz="2800" b="1" dirty="0" err="1"/>
              <a:t>Efeitos</a:t>
            </a:r>
            <a:r>
              <a:rPr lang="fr-FR" sz="2800" b="1" dirty="0"/>
              <a:t> da </a:t>
            </a:r>
            <a:r>
              <a:rPr lang="fr-FR" sz="2800" b="1" dirty="0" err="1"/>
              <a:t>aplicação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direito</a:t>
            </a:r>
            <a:r>
              <a:rPr lang="fr-FR" sz="2800" b="1" dirty="0"/>
              <a:t> </a:t>
            </a:r>
            <a:r>
              <a:rPr lang="fr-FR" sz="2800" b="1" dirty="0" err="1"/>
              <a:t>aduaneiro</a:t>
            </a:r>
            <a:r>
              <a:rPr lang="fr-FR" sz="2800" b="1" dirty="0"/>
              <a:t> sobre as </a:t>
            </a:r>
            <a:r>
              <a:rPr lang="fr-FR" sz="2800" b="1" dirty="0" err="1"/>
              <a:t>importações</a:t>
            </a:r>
            <a:r>
              <a:rPr lang="fr-FR" sz="2800" b="1" dirty="0"/>
              <a:t> </a:t>
            </a:r>
            <a:r>
              <a:rPr lang="fr-FR" sz="2800" b="1" dirty="0" err="1"/>
              <a:t>provenientes</a:t>
            </a:r>
            <a:r>
              <a:rPr lang="fr-FR" sz="2800" b="1" dirty="0"/>
              <a:t> de </a:t>
            </a:r>
            <a:r>
              <a:rPr lang="fr-FR" sz="2800" b="1" dirty="0" err="1"/>
              <a:t>um</a:t>
            </a:r>
            <a:r>
              <a:rPr lang="fr-FR" sz="2800" b="1" dirty="0"/>
              <a:t> </a:t>
            </a:r>
            <a:r>
              <a:rPr lang="fr-FR" sz="2800" b="1" dirty="0" err="1"/>
              <a:t>monopolista</a:t>
            </a:r>
            <a:r>
              <a:rPr lang="fr-FR" sz="2800" b="1" dirty="0"/>
              <a:t> </a:t>
            </a:r>
            <a:r>
              <a:rPr lang="fr-FR" sz="2800" b="1" dirty="0" err="1"/>
              <a:t>estrangeiro</a:t>
            </a:r>
            <a:r>
              <a:rPr lang="fr-FR" sz="2800" b="1" dirty="0"/>
              <a:t> (James </a:t>
            </a:r>
            <a:r>
              <a:rPr lang="fr-FR" sz="2800" b="1" dirty="0" err="1"/>
              <a:t>Brander</a:t>
            </a:r>
            <a:r>
              <a:rPr lang="fr-FR" sz="2800" b="1" dirty="0"/>
              <a:t> e Barbara Spencer – 1981)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41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40" name="Line 124"/>
          <p:cNvSpPr>
            <a:spLocks noChangeShapeType="1"/>
          </p:cNvSpPr>
          <p:nvPr/>
        </p:nvSpPr>
        <p:spPr bwMode="auto">
          <a:xfrm flipV="1">
            <a:off x="2902422" y="1412776"/>
            <a:ext cx="0" cy="283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9" name="Line 123"/>
          <p:cNvSpPr>
            <a:spLocks noChangeShapeType="1"/>
          </p:cNvSpPr>
          <p:nvPr/>
        </p:nvSpPr>
        <p:spPr bwMode="auto">
          <a:xfrm>
            <a:off x="2902422" y="4248051"/>
            <a:ext cx="31099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8" name="Line 122"/>
          <p:cNvSpPr>
            <a:spLocks noChangeShapeType="1"/>
          </p:cNvSpPr>
          <p:nvPr/>
        </p:nvSpPr>
        <p:spPr bwMode="auto">
          <a:xfrm>
            <a:off x="2902422" y="1739355"/>
            <a:ext cx="2605682" cy="2508696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7" name="Line 121"/>
          <p:cNvSpPr>
            <a:spLocks noChangeShapeType="1"/>
          </p:cNvSpPr>
          <p:nvPr/>
        </p:nvSpPr>
        <p:spPr bwMode="auto">
          <a:xfrm>
            <a:off x="2902422" y="3239939"/>
            <a:ext cx="21955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6" name="Line 120"/>
          <p:cNvSpPr>
            <a:spLocks noChangeShapeType="1"/>
          </p:cNvSpPr>
          <p:nvPr/>
        </p:nvSpPr>
        <p:spPr bwMode="auto">
          <a:xfrm>
            <a:off x="2902422" y="2982367"/>
            <a:ext cx="2195512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5" name="Line 119"/>
          <p:cNvSpPr>
            <a:spLocks noChangeShapeType="1"/>
          </p:cNvSpPr>
          <p:nvPr/>
        </p:nvSpPr>
        <p:spPr bwMode="auto">
          <a:xfrm>
            <a:off x="4091459" y="2868067"/>
            <a:ext cx="0" cy="13716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4" name="Line 118"/>
          <p:cNvSpPr>
            <a:spLocks noChangeShapeType="1"/>
          </p:cNvSpPr>
          <p:nvPr/>
        </p:nvSpPr>
        <p:spPr bwMode="auto">
          <a:xfrm flipH="1">
            <a:off x="2902422" y="2868067"/>
            <a:ext cx="118903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3" name="Line 117"/>
          <p:cNvSpPr>
            <a:spLocks noChangeShapeType="1"/>
          </p:cNvSpPr>
          <p:nvPr/>
        </p:nvSpPr>
        <p:spPr bwMode="auto">
          <a:xfrm>
            <a:off x="3908897" y="2683917"/>
            <a:ext cx="0" cy="15557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2" name="Line 116"/>
          <p:cNvSpPr>
            <a:spLocks noChangeShapeType="1"/>
          </p:cNvSpPr>
          <p:nvPr/>
        </p:nvSpPr>
        <p:spPr bwMode="auto">
          <a:xfrm>
            <a:off x="2902422" y="1739355"/>
            <a:ext cx="2029618" cy="2508696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1" name="Line 115"/>
          <p:cNvSpPr>
            <a:spLocks noChangeShapeType="1"/>
          </p:cNvSpPr>
          <p:nvPr/>
        </p:nvSpPr>
        <p:spPr bwMode="auto">
          <a:xfrm flipH="1">
            <a:off x="2902422" y="2683917"/>
            <a:ext cx="10064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30" name="Text Box 114"/>
          <p:cNvSpPr txBox="1">
            <a:spLocks noChangeArrowheads="1"/>
          </p:cNvSpPr>
          <p:nvPr/>
        </p:nvSpPr>
        <p:spPr bwMode="auto">
          <a:xfrm>
            <a:off x="3726334" y="2533254"/>
            <a:ext cx="639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</a:t>
            </a:r>
          </a:p>
        </p:txBody>
      </p:sp>
      <p:sp>
        <p:nvSpPr>
          <p:cNvPr id="60529" name="Text Box 113"/>
          <p:cNvSpPr txBox="1">
            <a:spLocks noChangeArrowheads="1"/>
          </p:cNvSpPr>
          <p:nvPr/>
        </p:nvSpPr>
        <p:spPr bwMode="auto">
          <a:xfrm>
            <a:off x="3908897" y="2749277"/>
            <a:ext cx="639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</a:p>
        </p:txBody>
      </p:sp>
      <p:sp>
        <p:nvSpPr>
          <p:cNvPr id="60528" name="Text Box 112"/>
          <p:cNvSpPr txBox="1">
            <a:spLocks noChangeArrowheads="1"/>
          </p:cNvSpPr>
          <p:nvPr/>
        </p:nvSpPr>
        <p:spPr bwMode="auto">
          <a:xfrm>
            <a:off x="3726334" y="2868067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G</a:t>
            </a:r>
          </a:p>
        </p:txBody>
      </p:sp>
      <p:sp>
        <p:nvSpPr>
          <p:cNvPr id="60527" name="Text Box 111"/>
          <p:cNvSpPr txBox="1">
            <a:spLocks noChangeArrowheads="1"/>
          </p:cNvSpPr>
          <p:nvPr/>
        </p:nvSpPr>
        <p:spPr bwMode="auto">
          <a:xfrm>
            <a:off x="3726334" y="3141117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H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6" name="Text Box 110"/>
          <p:cNvSpPr txBox="1">
            <a:spLocks noChangeArrowheads="1"/>
          </p:cNvSpPr>
          <p:nvPr/>
        </p:nvSpPr>
        <p:spPr bwMode="auto">
          <a:xfrm>
            <a:off x="5280497" y="3872955"/>
            <a:ext cx="639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5" name="Text Box 109"/>
          <p:cNvSpPr txBox="1">
            <a:spLocks noChangeArrowheads="1"/>
          </p:cNvSpPr>
          <p:nvPr/>
        </p:nvSpPr>
        <p:spPr bwMode="auto">
          <a:xfrm>
            <a:off x="4652317" y="3901406"/>
            <a:ext cx="639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Rmg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4" name="Text Box 108"/>
          <p:cNvSpPr txBox="1">
            <a:spLocks noChangeArrowheads="1"/>
          </p:cNvSpPr>
          <p:nvPr/>
        </p:nvSpPr>
        <p:spPr bwMode="auto">
          <a:xfrm>
            <a:off x="5005859" y="3141117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CM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3" name="Text Box 107"/>
          <p:cNvSpPr txBox="1">
            <a:spLocks noChangeArrowheads="1"/>
          </p:cNvSpPr>
          <p:nvPr/>
        </p:nvSpPr>
        <p:spPr bwMode="auto">
          <a:xfrm>
            <a:off x="5005859" y="2868067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CM + t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2" name="Text Box 106"/>
          <p:cNvSpPr txBox="1">
            <a:spLocks noChangeArrowheads="1"/>
          </p:cNvSpPr>
          <p:nvPr/>
        </p:nvSpPr>
        <p:spPr bwMode="auto">
          <a:xfrm>
            <a:off x="3932238" y="4333453"/>
            <a:ext cx="639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1" name="Text Box 105"/>
          <p:cNvSpPr txBox="1">
            <a:spLocks noChangeArrowheads="1"/>
          </p:cNvSpPr>
          <p:nvPr/>
        </p:nvSpPr>
        <p:spPr bwMode="auto">
          <a:xfrm>
            <a:off x="5737697" y="4033292"/>
            <a:ext cx="639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20" name="Text Box 104"/>
          <p:cNvSpPr txBox="1">
            <a:spLocks noChangeArrowheads="1"/>
          </p:cNvSpPr>
          <p:nvPr/>
        </p:nvSpPr>
        <p:spPr bwMode="auto">
          <a:xfrm>
            <a:off x="3726334" y="4333453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9" name="Text Box 103"/>
          <p:cNvSpPr txBox="1">
            <a:spLocks noChangeArrowheads="1"/>
          </p:cNvSpPr>
          <p:nvPr/>
        </p:nvSpPr>
        <p:spPr bwMode="auto">
          <a:xfrm>
            <a:off x="2719859" y="3941217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8" name="Text Box 102"/>
          <p:cNvSpPr txBox="1">
            <a:spLocks noChangeArrowheads="1"/>
          </p:cNvSpPr>
          <p:nvPr/>
        </p:nvSpPr>
        <p:spPr bwMode="auto">
          <a:xfrm>
            <a:off x="2627784" y="3181326"/>
            <a:ext cx="639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7" name="Text Box 101"/>
          <p:cNvSpPr txBox="1">
            <a:spLocks noChangeArrowheads="1"/>
          </p:cNvSpPr>
          <p:nvPr/>
        </p:nvSpPr>
        <p:spPr bwMode="auto">
          <a:xfrm>
            <a:off x="2627784" y="2893293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6" name="Text Box 100"/>
          <p:cNvSpPr txBox="1">
            <a:spLocks noChangeArrowheads="1"/>
          </p:cNvSpPr>
          <p:nvPr/>
        </p:nvSpPr>
        <p:spPr bwMode="auto">
          <a:xfrm>
            <a:off x="2627784" y="2749278"/>
            <a:ext cx="639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5" name="Text Box 99"/>
          <p:cNvSpPr txBox="1">
            <a:spLocks noChangeArrowheads="1"/>
          </p:cNvSpPr>
          <p:nvPr/>
        </p:nvSpPr>
        <p:spPr bwMode="auto">
          <a:xfrm>
            <a:off x="2627784" y="2533253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4" name="Text Box 98"/>
          <p:cNvSpPr txBox="1">
            <a:spLocks noChangeArrowheads="1"/>
          </p:cNvSpPr>
          <p:nvPr/>
        </p:nvSpPr>
        <p:spPr bwMode="auto">
          <a:xfrm>
            <a:off x="2627784" y="1556792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13" name="Text Box 97"/>
          <p:cNvSpPr txBox="1">
            <a:spLocks noChangeArrowheads="1"/>
          </p:cNvSpPr>
          <p:nvPr/>
        </p:nvSpPr>
        <p:spPr bwMode="auto">
          <a:xfrm>
            <a:off x="3908897" y="3109318"/>
            <a:ext cx="639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743200" algn="ctr"/>
                <a:tab pos="5486400" algn="r"/>
              </a:tabLst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</a:t>
            </a:r>
          </a:p>
        </p:txBody>
      </p:sp>
      <p:sp>
        <p:nvSpPr>
          <p:cNvPr id="60541" name="Rectangle 1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60" name="Rectangle 1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4681299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Custo de proteção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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custo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para a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economia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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GH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&lt; 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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SR</a:t>
            </a:r>
            <a:endParaRPr kumimoji="0" 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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ganho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para a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economia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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GH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&gt; 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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SR</a:t>
            </a:r>
            <a:endParaRPr kumimoji="0" 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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nulo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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GH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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</a:t>
            </a:r>
            <a:r>
              <a:rPr kumimoji="0" lang="fr-FR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SR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6.10. A tarifa </a:t>
            </a:r>
            <a:r>
              <a:rPr lang="fr-FR" sz="2800" b="1" dirty="0" err="1"/>
              <a:t>ótima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42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-36512" y="891877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Ideia</a:t>
            </a:r>
            <a:r>
              <a:rPr lang="fr-FR" sz="2800" i="1" dirty="0"/>
              <a:t> </a:t>
            </a:r>
            <a:r>
              <a:rPr lang="fr-FR" sz="2800" i="1" dirty="0" err="1"/>
              <a:t>básica</a:t>
            </a:r>
            <a:r>
              <a:rPr lang="fr-FR" sz="2800" dirty="0"/>
              <a:t>: </a:t>
            </a:r>
            <a:r>
              <a:rPr lang="fr-FR" sz="2800" dirty="0" err="1"/>
              <a:t>Ao</a:t>
            </a:r>
            <a:r>
              <a:rPr lang="fr-FR" sz="2800" dirty="0"/>
              <a:t> </a:t>
            </a:r>
            <a:r>
              <a:rPr lang="fr-FR" sz="2800" dirty="0" err="1"/>
              <a:t>impor</a:t>
            </a:r>
            <a:r>
              <a:rPr lang="fr-FR" sz="2800" dirty="0"/>
              <a:t>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direito</a:t>
            </a:r>
            <a:r>
              <a:rPr lang="fr-FR" sz="2800" dirty="0"/>
              <a:t> </a:t>
            </a:r>
            <a:r>
              <a:rPr lang="fr-FR" sz="2800" dirty="0" err="1"/>
              <a:t>aduaneiro</a:t>
            </a:r>
            <a:r>
              <a:rPr lang="fr-FR" sz="2800" dirty="0"/>
              <a:t> sobre as suas </a:t>
            </a:r>
            <a:r>
              <a:rPr lang="fr-FR" sz="2800" dirty="0" err="1"/>
              <a:t>importações</a:t>
            </a:r>
            <a:r>
              <a:rPr lang="fr-FR" sz="2800" dirty="0"/>
              <a:t>,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país</a:t>
            </a:r>
            <a:r>
              <a:rPr lang="fr-FR" sz="2800" dirty="0"/>
              <a:t> grande </a:t>
            </a:r>
            <a:r>
              <a:rPr lang="fr-FR" sz="2800" dirty="0" err="1"/>
              <a:t>pode</a:t>
            </a:r>
            <a:r>
              <a:rPr lang="fr-FR" sz="2800" dirty="0"/>
              <a:t> </a:t>
            </a:r>
            <a:r>
              <a:rPr lang="fr-FR" sz="2800" dirty="0" err="1"/>
              <a:t>melhorar</a:t>
            </a:r>
            <a:r>
              <a:rPr lang="fr-FR" sz="2800" dirty="0"/>
              <a:t> o </a:t>
            </a:r>
            <a:r>
              <a:rPr lang="fr-FR" sz="2800" dirty="0" err="1"/>
              <a:t>bem</a:t>
            </a:r>
            <a:r>
              <a:rPr lang="fr-FR" sz="2800" dirty="0"/>
              <a:t>-</a:t>
            </a:r>
            <a:r>
              <a:rPr lang="fr-FR" sz="2800" dirty="0" err="1"/>
              <a:t>estar</a:t>
            </a:r>
            <a:r>
              <a:rPr lang="fr-FR" sz="2800" dirty="0"/>
              <a:t> dos </a:t>
            </a:r>
            <a:r>
              <a:rPr lang="fr-FR" sz="2800" dirty="0" err="1"/>
              <a:t>seus</a:t>
            </a:r>
            <a:r>
              <a:rPr lang="fr-FR" sz="2800" dirty="0"/>
              <a:t> </a:t>
            </a:r>
            <a:r>
              <a:rPr lang="fr-FR" sz="2800" dirty="0" err="1"/>
              <a:t>consumidores</a:t>
            </a:r>
            <a:endParaRPr lang="pt-PT" sz="2800" dirty="0"/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-36512" y="297894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Objectivo</a:t>
            </a:r>
            <a:r>
              <a:rPr lang="fr-FR" sz="2800" dirty="0"/>
              <a:t>: </a:t>
            </a:r>
            <a:r>
              <a:rPr lang="fr-FR" sz="2800" dirty="0" err="1"/>
              <a:t>impor</a:t>
            </a:r>
            <a:r>
              <a:rPr lang="fr-FR" sz="2800" dirty="0"/>
              <a:t>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direito</a:t>
            </a:r>
            <a:r>
              <a:rPr lang="fr-FR" sz="2800" dirty="0"/>
              <a:t> que </a:t>
            </a:r>
            <a:r>
              <a:rPr lang="fr-FR" sz="2800" dirty="0" err="1"/>
              <a:t>maximize</a:t>
            </a:r>
            <a:r>
              <a:rPr lang="fr-FR" sz="2800" dirty="0"/>
              <a:t> o </a:t>
            </a:r>
            <a:r>
              <a:rPr lang="fr-FR" sz="2800" dirty="0" err="1"/>
              <a:t>bem</a:t>
            </a:r>
            <a:r>
              <a:rPr lang="fr-FR" sz="2800" dirty="0"/>
              <a:t>-</a:t>
            </a:r>
            <a:r>
              <a:rPr lang="fr-FR" sz="2800" dirty="0" err="1"/>
              <a:t>estar</a:t>
            </a:r>
            <a:r>
              <a:rPr lang="fr-FR" sz="2800" dirty="0"/>
              <a:t> dos </a:t>
            </a:r>
            <a:r>
              <a:rPr lang="fr-FR" sz="2800" dirty="0" err="1"/>
              <a:t>consumidores</a:t>
            </a:r>
            <a:endParaRPr lang="pt-PT" sz="2800" dirty="0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-36512" y="463513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/>
              <a:t>Tarifa </a:t>
            </a:r>
            <a:r>
              <a:rPr lang="fr-FR" sz="2800" i="1" dirty="0" err="1"/>
              <a:t>óptima</a:t>
            </a:r>
            <a:r>
              <a:rPr lang="fr-FR" sz="2800" dirty="0"/>
              <a:t>: tarifa (</a:t>
            </a:r>
            <a:r>
              <a:rPr lang="fr-FR" sz="2800" dirty="0" err="1"/>
              <a:t>direito</a:t>
            </a:r>
            <a:r>
              <a:rPr lang="fr-FR" sz="2800" dirty="0"/>
              <a:t>) que </a:t>
            </a:r>
            <a:r>
              <a:rPr lang="fr-FR" sz="2800" dirty="0" err="1"/>
              <a:t>maximiza</a:t>
            </a:r>
            <a:r>
              <a:rPr lang="fr-FR" sz="2800" dirty="0"/>
              <a:t> o </a:t>
            </a:r>
            <a:r>
              <a:rPr lang="fr-FR" sz="2800" dirty="0" err="1"/>
              <a:t>bem</a:t>
            </a:r>
            <a:r>
              <a:rPr lang="fr-FR" sz="2800" dirty="0"/>
              <a:t>-</a:t>
            </a:r>
            <a:r>
              <a:rPr lang="fr-FR" sz="2800" dirty="0" err="1"/>
              <a:t>estar</a:t>
            </a:r>
            <a:r>
              <a:rPr lang="fr-FR" sz="2800" dirty="0"/>
              <a:t> do </a:t>
            </a:r>
            <a:r>
              <a:rPr lang="fr-FR" sz="2800" dirty="0" err="1"/>
              <a:t>país</a:t>
            </a:r>
            <a:r>
              <a:rPr lang="fr-FR" sz="2800" dirty="0"/>
              <a:t> que a (o) </a:t>
            </a:r>
            <a:r>
              <a:rPr lang="fr-FR" sz="2800" dirty="0" err="1"/>
              <a:t>impõe</a:t>
            </a:r>
            <a:endParaRPr lang="pt-PT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6.11. Taxa de </a:t>
            </a:r>
            <a:r>
              <a:rPr lang="fr-FR" sz="2800" b="1" dirty="0" err="1"/>
              <a:t>proteção</a:t>
            </a:r>
            <a:r>
              <a:rPr lang="fr-FR" sz="2800" b="1" dirty="0"/>
              <a:t> </a:t>
            </a:r>
            <a:r>
              <a:rPr lang="fr-FR" sz="2800" b="1" dirty="0" err="1"/>
              <a:t>efetiva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43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-36512" y="1901732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i="1" dirty="0" err="1"/>
              <a:t>Ideia</a:t>
            </a:r>
            <a:r>
              <a:rPr lang="fr-FR" sz="2800" i="1" dirty="0"/>
              <a:t> </a:t>
            </a:r>
            <a:r>
              <a:rPr lang="fr-FR" sz="2800" i="1" dirty="0" err="1"/>
              <a:t>básica</a:t>
            </a:r>
            <a:r>
              <a:rPr lang="fr-FR" sz="2800" dirty="0"/>
              <a:t>: o </a:t>
            </a:r>
            <a:r>
              <a:rPr lang="fr-FR" sz="2800" dirty="0" err="1"/>
              <a:t>nível</a:t>
            </a:r>
            <a:r>
              <a:rPr lang="fr-FR" sz="2800" dirty="0"/>
              <a:t> de </a:t>
            </a:r>
            <a:r>
              <a:rPr lang="fr-FR" sz="2800" dirty="0" err="1"/>
              <a:t>proteção</a:t>
            </a:r>
            <a:r>
              <a:rPr lang="fr-FR" sz="2800" dirty="0"/>
              <a:t> de </a:t>
            </a:r>
            <a:r>
              <a:rPr lang="fr-FR" sz="2800" dirty="0" err="1"/>
              <a:t>uma</a:t>
            </a:r>
            <a:r>
              <a:rPr lang="fr-FR" sz="2800" dirty="0"/>
              <a:t> </a:t>
            </a:r>
            <a:r>
              <a:rPr lang="fr-FR" sz="2800" dirty="0" err="1"/>
              <a:t>indústria</a:t>
            </a:r>
            <a:r>
              <a:rPr lang="fr-FR" sz="2800" dirty="0"/>
              <a:t> é </a:t>
            </a:r>
            <a:r>
              <a:rPr lang="fr-FR" sz="2800" dirty="0" err="1"/>
              <a:t>insuficientemente</a:t>
            </a:r>
            <a:r>
              <a:rPr lang="fr-FR" sz="2800" dirty="0"/>
              <a:t> </a:t>
            </a:r>
            <a:r>
              <a:rPr lang="fr-FR" sz="2800" dirty="0" err="1"/>
              <a:t>revelado</a:t>
            </a:r>
            <a:r>
              <a:rPr lang="fr-FR" sz="2800" dirty="0"/>
              <a:t> pela taxa de </a:t>
            </a:r>
            <a:r>
              <a:rPr lang="fr-FR" sz="2800" dirty="0" err="1"/>
              <a:t>proteção</a:t>
            </a:r>
            <a:r>
              <a:rPr lang="fr-FR" sz="2800" dirty="0"/>
              <a:t> nominal, </a:t>
            </a:r>
            <a:r>
              <a:rPr lang="fr-FR" sz="2800" dirty="0" err="1"/>
              <a:t>isto</a:t>
            </a:r>
            <a:r>
              <a:rPr lang="fr-FR" sz="2800" dirty="0"/>
              <a:t> é, </a:t>
            </a:r>
            <a:r>
              <a:rPr lang="fr-FR" sz="2800" dirty="0" err="1"/>
              <a:t>pelos</a:t>
            </a:r>
            <a:r>
              <a:rPr lang="fr-FR" sz="2800" dirty="0"/>
              <a:t> </a:t>
            </a:r>
            <a:r>
              <a:rPr lang="fr-FR" sz="2800" dirty="0" err="1"/>
              <a:t>direitos</a:t>
            </a:r>
            <a:r>
              <a:rPr lang="fr-FR" sz="2800" dirty="0"/>
              <a:t> </a:t>
            </a:r>
            <a:r>
              <a:rPr lang="fr-FR" sz="2800" dirty="0" err="1"/>
              <a:t>aduaneiros</a:t>
            </a:r>
            <a:r>
              <a:rPr lang="fr-FR" sz="2800" dirty="0"/>
              <a:t> que </a:t>
            </a:r>
            <a:r>
              <a:rPr lang="fr-FR" sz="2800" dirty="0" err="1"/>
              <a:t>recaem</a:t>
            </a:r>
            <a:r>
              <a:rPr lang="fr-FR" sz="2800" dirty="0"/>
              <a:t> sobre as </a:t>
            </a:r>
            <a:r>
              <a:rPr lang="fr-FR" sz="2800" dirty="0" err="1"/>
              <a:t>importações</a:t>
            </a:r>
            <a:r>
              <a:rPr lang="fr-FR" sz="2800" dirty="0"/>
              <a:t> </a:t>
            </a:r>
            <a:r>
              <a:rPr lang="fr-FR" sz="2800" dirty="0" err="1"/>
              <a:t>concorrentes</a:t>
            </a:r>
            <a:r>
              <a:rPr lang="fr-FR" sz="2800" dirty="0"/>
              <a:t> </a:t>
            </a:r>
            <a:r>
              <a:rPr lang="fr-FR" sz="2800" dirty="0" err="1"/>
              <a:t>dessa</a:t>
            </a:r>
            <a:r>
              <a:rPr lang="fr-FR" sz="2800" dirty="0"/>
              <a:t> </a:t>
            </a:r>
            <a:r>
              <a:rPr lang="fr-FR" sz="2800" dirty="0" err="1"/>
              <a:t>indústria</a:t>
            </a:r>
            <a:r>
              <a:rPr lang="fr-FR" sz="2800" dirty="0"/>
              <a:t>. A </a:t>
            </a:r>
            <a:r>
              <a:rPr lang="fr-FR" sz="2800" dirty="0" err="1"/>
              <a:t>proteção</a:t>
            </a:r>
            <a:r>
              <a:rPr lang="fr-FR" sz="2800" dirty="0"/>
              <a:t> </a:t>
            </a:r>
            <a:r>
              <a:rPr lang="fr-FR" sz="2800" dirty="0" err="1"/>
              <a:t>efetiva</a:t>
            </a:r>
            <a:r>
              <a:rPr lang="fr-FR" sz="2800" dirty="0"/>
              <a:t> da </a:t>
            </a:r>
            <a:r>
              <a:rPr lang="fr-FR" sz="2800" dirty="0" err="1"/>
              <a:t>indústria</a:t>
            </a:r>
            <a:r>
              <a:rPr lang="fr-FR" sz="2800" dirty="0"/>
              <a:t> </a:t>
            </a:r>
            <a:r>
              <a:rPr lang="fr-FR" sz="2800" dirty="0" err="1"/>
              <a:t>deve</a:t>
            </a:r>
            <a:r>
              <a:rPr lang="fr-FR" sz="2800" dirty="0"/>
              <a:t> </a:t>
            </a:r>
            <a:r>
              <a:rPr lang="fr-FR" sz="2800" dirty="0" err="1"/>
              <a:t>levar</a:t>
            </a:r>
            <a:r>
              <a:rPr lang="fr-FR" sz="2800" dirty="0"/>
              <a:t> </a:t>
            </a:r>
            <a:r>
              <a:rPr lang="fr-FR" sz="2800" dirty="0" err="1"/>
              <a:t>também</a:t>
            </a:r>
            <a:r>
              <a:rPr lang="fr-FR" sz="2800" dirty="0"/>
              <a:t> </a:t>
            </a:r>
            <a:r>
              <a:rPr lang="fr-FR" sz="2800" dirty="0" err="1"/>
              <a:t>em</a:t>
            </a:r>
            <a:r>
              <a:rPr lang="fr-FR" sz="2800" dirty="0"/>
              <a:t> </a:t>
            </a:r>
            <a:r>
              <a:rPr lang="fr-FR" sz="2800" dirty="0" err="1"/>
              <a:t>linha</a:t>
            </a:r>
            <a:r>
              <a:rPr lang="fr-FR" sz="2800" dirty="0"/>
              <a:t> de conta os </a:t>
            </a:r>
            <a:r>
              <a:rPr lang="fr-FR" sz="2800" dirty="0" err="1"/>
              <a:t>direitos</a:t>
            </a:r>
            <a:r>
              <a:rPr lang="fr-FR" sz="2800" dirty="0"/>
              <a:t> </a:t>
            </a:r>
            <a:r>
              <a:rPr lang="fr-FR" sz="2800" dirty="0" err="1"/>
              <a:t>aduaneiros</a:t>
            </a:r>
            <a:r>
              <a:rPr lang="fr-FR" sz="2800" dirty="0"/>
              <a:t> que </a:t>
            </a:r>
            <a:r>
              <a:rPr lang="fr-FR" sz="2800" dirty="0" err="1"/>
              <a:t>recaem</a:t>
            </a:r>
            <a:r>
              <a:rPr lang="fr-FR" sz="2800" dirty="0"/>
              <a:t> sobre os </a:t>
            </a:r>
            <a:r>
              <a:rPr lang="fr-FR" sz="2800" i="1" dirty="0"/>
              <a:t>inputs</a:t>
            </a:r>
            <a:r>
              <a:rPr lang="fr-FR" sz="2800" dirty="0"/>
              <a:t> </a:t>
            </a:r>
            <a:r>
              <a:rPr lang="fr-FR" sz="2800" dirty="0" err="1"/>
              <a:t>intermédios</a:t>
            </a:r>
            <a:r>
              <a:rPr lang="fr-FR" sz="2800" dirty="0"/>
              <a:t> </a:t>
            </a:r>
            <a:r>
              <a:rPr lang="fr-FR" sz="2800" dirty="0" err="1"/>
              <a:t>importados</a:t>
            </a:r>
            <a:r>
              <a:rPr lang="fr-FR" sz="2800" dirty="0"/>
              <a:t>.</a:t>
            </a:r>
            <a:endParaRPr lang="pt-PT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6.11. Taxa de </a:t>
            </a:r>
            <a:r>
              <a:rPr lang="fr-FR" sz="2800" b="1" dirty="0" err="1"/>
              <a:t>proteção</a:t>
            </a:r>
            <a:r>
              <a:rPr lang="fr-FR" sz="2800" b="1" dirty="0"/>
              <a:t> </a:t>
            </a:r>
            <a:r>
              <a:rPr lang="fr-FR" sz="2800" b="1" dirty="0" err="1"/>
              <a:t>efetiva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44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CCD040C4-3830-4AF0-814B-861A3B9626D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56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Proteção efetiva</a:t>
            </a:r>
            <a:endParaRPr kumimoji="0" lang="pt-PT" altLang="pt-PT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995F16B0-3DC7-41CF-AC8A-BAFCB704BB1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Variação percentual do valor acrescentado de comércio livre que resulta da aplicação de direitos aduaneiros (ou direitos equivalentes) na importação do bem final e dos inputs intermédios utilizados na produção do bem final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(V´-V) /V</a:t>
            </a:r>
            <a:endParaRPr kumimoji="0" lang="pt-PT" altLang="pt-P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6.11. Taxa de </a:t>
            </a:r>
            <a:r>
              <a:rPr lang="fr-FR" sz="2800" b="1" dirty="0" err="1"/>
              <a:t>proteção</a:t>
            </a:r>
            <a:r>
              <a:rPr lang="fr-FR" sz="2800" b="1" dirty="0"/>
              <a:t> </a:t>
            </a:r>
            <a:r>
              <a:rPr lang="fr-FR" sz="2800" b="1" dirty="0" err="1"/>
              <a:t>efetiva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45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36319E24-F1E1-407A-97C5-EB859AE85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08856"/>
            <a:ext cx="82804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6.11. Taxa de </a:t>
            </a:r>
            <a:r>
              <a:rPr lang="fr-FR" sz="2800" b="1" dirty="0" err="1"/>
              <a:t>proteção</a:t>
            </a:r>
            <a:r>
              <a:rPr lang="fr-FR" sz="2800" b="1" dirty="0"/>
              <a:t> </a:t>
            </a:r>
            <a:r>
              <a:rPr lang="fr-FR" sz="2800" b="1" dirty="0" err="1"/>
              <a:t>efetiva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46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-36512" y="88955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err="1"/>
              <a:t>Notações</a:t>
            </a:r>
            <a:r>
              <a:rPr lang="fr-FR" sz="2800" dirty="0"/>
              <a:t>:</a:t>
            </a:r>
            <a:endParaRPr lang="pt-PT" sz="2800" dirty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-36512" y="1610797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	t </a:t>
            </a:r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</a:t>
            </a:r>
            <a:r>
              <a:rPr lang="fr-FR" sz="2800" dirty="0" err="1"/>
              <a:t>Direito</a:t>
            </a:r>
            <a:r>
              <a:rPr lang="fr-FR" sz="2800" dirty="0"/>
              <a:t> </a:t>
            </a:r>
            <a:r>
              <a:rPr lang="fr-FR" sz="2800" i="1" dirty="0"/>
              <a:t>ad valorem</a:t>
            </a:r>
            <a:r>
              <a:rPr lang="fr-FR" sz="2800" dirty="0"/>
              <a:t> que </a:t>
            </a:r>
            <a:r>
              <a:rPr lang="fr-FR" sz="2800" dirty="0" err="1"/>
              <a:t>incide</a:t>
            </a:r>
            <a:r>
              <a:rPr lang="fr-FR" sz="2800" dirty="0"/>
              <a:t> sobre o </a:t>
            </a:r>
            <a:r>
              <a:rPr lang="fr-FR" sz="2800" dirty="0" err="1"/>
              <a:t>produto</a:t>
            </a:r>
            <a:r>
              <a:rPr lang="fr-FR" sz="2800" dirty="0"/>
              <a:t> 	final X</a:t>
            </a:r>
            <a:endParaRPr lang="pt-PT" sz="2800" dirty="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-36512" y="2692077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	</a:t>
            </a:r>
            <a:r>
              <a:rPr lang="fr-FR" sz="2800" dirty="0" err="1"/>
              <a:t>t</a:t>
            </a:r>
            <a:r>
              <a:rPr lang="fr-FR" sz="2800" baseline="-25000" dirty="0" err="1"/>
              <a:t>m</a:t>
            </a:r>
            <a:r>
              <a:rPr lang="fr-FR" sz="2800" dirty="0"/>
              <a:t> </a:t>
            </a:r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</a:t>
            </a:r>
            <a:r>
              <a:rPr lang="fr-FR" sz="2800" dirty="0" err="1"/>
              <a:t>Direito</a:t>
            </a:r>
            <a:r>
              <a:rPr lang="fr-FR" sz="2800" dirty="0"/>
              <a:t> </a:t>
            </a:r>
            <a:r>
              <a:rPr lang="fr-FR" sz="2800" i="1" dirty="0"/>
              <a:t>ad valorem</a:t>
            </a:r>
            <a:r>
              <a:rPr lang="fr-FR" sz="2800" dirty="0"/>
              <a:t> que </a:t>
            </a:r>
            <a:r>
              <a:rPr lang="fr-FR" sz="2800" dirty="0" err="1"/>
              <a:t>incide</a:t>
            </a:r>
            <a:r>
              <a:rPr lang="fr-FR" sz="2800" dirty="0"/>
              <a:t> sobre o </a:t>
            </a:r>
            <a:r>
              <a:rPr lang="fr-FR" sz="2800" i="1" dirty="0"/>
              <a:t>input</a:t>
            </a:r>
            <a:r>
              <a:rPr lang="fr-FR" sz="2800" dirty="0"/>
              <a:t> 	</a:t>
            </a:r>
            <a:r>
              <a:rPr lang="fr-FR" sz="2800" dirty="0" err="1"/>
              <a:t>importado</a:t>
            </a:r>
            <a:r>
              <a:rPr lang="fr-FR" sz="2800" dirty="0"/>
              <a:t> </a:t>
            </a:r>
            <a:r>
              <a:rPr lang="fr-FR" sz="2800" dirty="0" err="1"/>
              <a:t>utilizado</a:t>
            </a:r>
            <a:r>
              <a:rPr lang="fr-FR" sz="2800" dirty="0"/>
              <a:t> para a </a:t>
            </a:r>
            <a:r>
              <a:rPr lang="fr-FR" sz="2800" dirty="0" err="1"/>
              <a:t>fabricação</a:t>
            </a:r>
            <a:r>
              <a:rPr lang="fr-FR" sz="2800" dirty="0"/>
              <a:t> do </a:t>
            </a:r>
            <a:r>
              <a:rPr lang="fr-FR" sz="2800" dirty="0" err="1"/>
              <a:t>produto</a:t>
            </a:r>
            <a:r>
              <a:rPr lang="fr-FR" sz="2800" dirty="0"/>
              <a:t> 	final 	X</a:t>
            </a:r>
            <a:endParaRPr lang="pt-PT" sz="2800" dirty="0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-36512" y="420308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	</a:t>
            </a:r>
            <a:r>
              <a:rPr lang="fr-FR" sz="2800" dirty="0">
                <a:sym typeface="Symbol"/>
              </a:rPr>
              <a:t> </a:t>
            </a:r>
            <a:r>
              <a:rPr lang="fr-FR" sz="2800" dirty="0"/>
              <a:t> </a:t>
            </a:r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Peso do </a:t>
            </a:r>
            <a:r>
              <a:rPr lang="fr-FR" sz="2800" dirty="0" err="1"/>
              <a:t>preço</a:t>
            </a:r>
            <a:r>
              <a:rPr lang="fr-FR" sz="2800" dirty="0"/>
              <a:t> do </a:t>
            </a:r>
            <a:r>
              <a:rPr lang="fr-FR" sz="2800" i="1" dirty="0"/>
              <a:t>input</a:t>
            </a:r>
            <a:r>
              <a:rPr lang="fr-FR" sz="2800" dirty="0"/>
              <a:t> </a:t>
            </a:r>
            <a:r>
              <a:rPr lang="fr-FR" sz="2800" dirty="0" err="1"/>
              <a:t>importado</a:t>
            </a:r>
            <a:r>
              <a:rPr lang="fr-FR" sz="2800" dirty="0"/>
              <a:t> no </a:t>
            </a:r>
            <a:r>
              <a:rPr lang="fr-FR" sz="2800" dirty="0" err="1"/>
              <a:t>preço</a:t>
            </a:r>
            <a:r>
              <a:rPr lang="fr-FR" sz="2800" dirty="0"/>
              <a:t> do 	</a:t>
            </a:r>
            <a:r>
              <a:rPr lang="fr-FR" sz="2800" dirty="0" err="1"/>
              <a:t>produto</a:t>
            </a:r>
            <a:r>
              <a:rPr lang="fr-FR" sz="2800" dirty="0"/>
              <a:t> final X</a:t>
            </a:r>
            <a:endParaRPr lang="pt-PT" sz="2800" dirty="0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36512" y="528204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	</a:t>
            </a:r>
            <a:r>
              <a:rPr lang="fr-FR" sz="2800" dirty="0">
                <a:sym typeface="Symbol"/>
              </a:rPr>
              <a:t> </a:t>
            </a:r>
            <a:r>
              <a:rPr lang="fr-FR" sz="2800" dirty="0"/>
              <a:t>P </a:t>
            </a:r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</a:t>
            </a:r>
            <a:r>
              <a:rPr lang="fr-FR" sz="2800" dirty="0" err="1"/>
              <a:t>Preço</a:t>
            </a:r>
            <a:r>
              <a:rPr lang="fr-FR" sz="2800" dirty="0"/>
              <a:t> do </a:t>
            </a:r>
            <a:r>
              <a:rPr lang="fr-FR" sz="2800" dirty="0" err="1"/>
              <a:t>produto</a:t>
            </a:r>
            <a:r>
              <a:rPr lang="fr-FR" sz="2800" dirty="0"/>
              <a:t> final X</a:t>
            </a:r>
            <a:endParaRPr lang="pt-PT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6.11. Taxa de </a:t>
            </a:r>
            <a:r>
              <a:rPr lang="fr-FR" sz="2800" b="1" dirty="0" err="1"/>
              <a:t>proteção</a:t>
            </a:r>
            <a:r>
              <a:rPr lang="fr-FR" sz="2800" b="1" dirty="0"/>
              <a:t> </a:t>
            </a:r>
            <a:r>
              <a:rPr lang="fr-FR" sz="2800" b="1" dirty="0" err="1"/>
              <a:t>efetiva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47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-36512" y="2836093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	V’ </a:t>
            </a:r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</a:t>
            </a:r>
            <a:r>
              <a:rPr lang="fr-FR" sz="2800" dirty="0" err="1"/>
              <a:t>Valor</a:t>
            </a:r>
            <a:r>
              <a:rPr lang="fr-FR" sz="2800" dirty="0"/>
              <a:t> </a:t>
            </a:r>
            <a:r>
              <a:rPr lang="fr-FR" sz="2800" dirty="0" err="1"/>
              <a:t>acrescentado</a:t>
            </a:r>
            <a:r>
              <a:rPr lang="fr-FR" sz="2800" dirty="0"/>
              <a:t> </a:t>
            </a:r>
            <a:r>
              <a:rPr lang="fr-FR" sz="2800" dirty="0" err="1"/>
              <a:t>nacional</a:t>
            </a:r>
            <a:r>
              <a:rPr lang="fr-FR" sz="2800" dirty="0"/>
              <a:t> de X </a:t>
            </a:r>
            <a:r>
              <a:rPr lang="fr-FR" sz="2800" dirty="0" err="1"/>
              <a:t>depois</a:t>
            </a:r>
            <a:r>
              <a:rPr lang="fr-FR" sz="2800" dirty="0"/>
              <a:t> da 	</a:t>
            </a:r>
            <a:r>
              <a:rPr lang="fr-FR" sz="2800" dirty="0" err="1"/>
              <a:t>aplicação</a:t>
            </a:r>
            <a:r>
              <a:rPr lang="fr-FR" sz="2800" dirty="0"/>
              <a:t> de </a:t>
            </a:r>
            <a:r>
              <a:rPr lang="fr-FR" sz="2800" dirty="0" err="1"/>
              <a:t>direitos</a:t>
            </a:r>
            <a:r>
              <a:rPr lang="fr-FR" sz="2800" dirty="0"/>
              <a:t> </a:t>
            </a:r>
            <a:r>
              <a:rPr lang="fr-FR" sz="2800" dirty="0" err="1"/>
              <a:t>aduaneiros</a:t>
            </a:r>
            <a:r>
              <a:rPr lang="fr-FR" sz="2800" dirty="0"/>
              <a:t> sobre o </a:t>
            </a:r>
            <a:r>
              <a:rPr lang="fr-FR" sz="2800" i="1" dirty="0"/>
              <a:t>input</a:t>
            </a:r>
            <a:r>
              <a:rPr lang="fr-FR" sz="2800" dirty="0"/>
              <a:t> 	</a:t>
            </a:r>
            <a:r>
              <a:rPr lang="fr-FR" sz="2800" dirty="0" err="1"/>
              <a:t>importado</a:t>
            </a:r>
            <a:r>
              <a:rPr lang="fr-FR" sz="2800" dirty="0"/>
              <a:t> e sobre o </a:t>
            </a:r>
            <a:r>
              <a:rPr lang="fr-FR" sz="2800" dirty="0" err="1"/>
              <a:t>produto</a:t>
            </a:r>
            <a:r>
              <a:rPr lang="fr-FR" sz="2800" dirty="0"/>
              <a:t> final X</a:t>
            </a:r>
            <a:endParaRPr lang="pt-PT" sz="2800" dirty="0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-36512" y="513802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	</a:t>
            </a:r>
            <a:r>
              <a:rPr lang="fr-FR" sz="2800" dirty="0">
                <a:sym typeface="Symbol"/>
              </a:rPr>
              <a:t> </a:t>
            </a:r>
            <a:r>
              <a:rPr lang="fr-FR" sz="2800" dirty="0"/>
              <a:t>e </a:t>
            </a:r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Taxa de proteção efectiva</a:t>
            </a:r>
            <a:endParaRPr lang="pt-PT" sz="2800" dirty="0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36512" y="600212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dirty="0"/>
              <a:t>e = (V’ – V)/V</a:t>
            </a:r>
            <a:endParaRPr lang="pt-PT" sz="28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-36512" y="43459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dirty="0"/>
              <a:t>V’ = (1 + t)P –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/>
              <a:t> (1 + </a:t>
            </a:r>
            <a:r>
              <a:rPr lang="fr-FR" sz="2800" dirty="0" err="1"/>
              <a:t>t</a:t>
            </a:r>
            <a:r>
              <a:rPr lang="fr-FR" sz="2800" baseline="-25000" dirty="0" err="1"/>
              <a:t>m</a:t>
            </a:r>
            <a:r>
              <a:rPr lang="fr-FR" sz="2800" dirty="0"/>
              <a:t>)P</a:t>
            </a:r>
            <a:endParaRPr lang="pt-PT" sz="2800" dirty="0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-36512" y="890717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	</a:t>
            </a:r>
            <a:r>
              <a:rPr lang="fr-FR" sz="2800" dirty="0">
                <a:sym typeface="Symbol"/>
              </a:rPr>
              <a:t> </a:t>
            </a:r>
            <a:r>
              <a:rPr lang="fr-FR" sz="2800" dirty="0"/>
              <a:t>V </a:t>
            </a:r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</a:t>
            </a:r>
            <a:r>
              <a:rPr lang="fr-FR" sz="2800" dirty="0" err="1"/>
              <a:t>Valor</a:t>
            </a:r>
            <a:r>
              <a:rPr lang="fr-FR" sz="2800" dirty="0"/>
              <a:t> </a:t>
            </a:r>
            <a:r>
              <a:rPr lang="fr-FR" sz="2800" dirty="0" err="1"/>
              <a:t>acrescentado</a:t>
            </a:r>
            <a:r>
              <a:rPr lang="fr-FR" sz="2800" dirty="0"/>
              <a:t> </a:t>
            </a:r>
            <a:r>
              <a:rPr lang="fr-FR" sz="2800" dirty="0" err="1"/>
              <a:t>nacional</a:t>
            </a:r>
            <a:r>
              <a:rPr lang="fr-FR" sz="2800" dirty="0"/>
              <a:t> de X antes da 	</a:t>
            </a:r>
            <a:r>
              <a:rPr lang="fr-FR" sz="2800" dirty="0" err="1"/>
              <a:t>aplicação</a:t>
            </a:r>
            <a:r>
              <a:rPr lang="fr-FR" sz="2800" dirty="0"/>
              <a:t> de </a:t>
            </a:r>
            <a:r>
              <a:rPr lang="fr-FR" sz="2800" dirty="0" err="1"/>
              <a:t>qualquer</a:t>
            </a:r>
            <a:r>
              <a:rPr lang="fr-FR" sz="2800" dirty="0"/>
              <a:t> </a:t>
            </a:r>
            <a:r>
              <a:rPr lang="fr-FR" sz="2800" dirty="0" err="1"/>
              <a:t>direito</a:t>
            </a:r>
            <a:r>
              <a:rPr lang="fr-FR" sz="2800" dirty="0"/>
              <a:t> </a:t>
            </a:r>
            <a:r>
              <a:rPr lang="fr-FR" sz="2800" dirty="0" err="1"/>
              <a:t>aduaneiro</a:t>
            </a:r>
            <a:endParaRPr lang="pt-PT" sz="2800" dirty="0"/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-36512" y="211369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dirty="0"/>
              <a:t>V = P -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/>
              <a:t>P = (1 -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/>
              <a:t>)P</a:t>
            </a:r>
            <a:endParaRPr lang="pt-PT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6.11. Taxa de </a:t>
            </a:r>
            <a:r>
              <a:rPr lang="fr-FR" sz="2800" b="1" dirty="0" err="1"/>
              <a:t>proteção</a:t>
            </a:r>
            <a:r>
              <a:rPr lang="fr-FR" sz="2800" b="1" dirty="0"/>
              <a:t> </a:t>
            </a:r>
            <a:r>
              <a:rPr lang="fr-FR" sz="2800" b="1" dirty="0" err="1"/>
              <a:t>efetiva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48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-36512" y="23488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dirty="0"/>
              <a:t> e =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(1 + t) –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/>
              <a:t> (1 + </a:t>
            </a:r>
            <a:r>
              <a:rPr lang="fr-FR" sz="2800" dirty="0" err="1"/>
              <a:t>t</a:t>
            </a:r>
            <a:r>
              <a:rPr lang="fr-FR" sz="2800" baseline="-25000" dirty="0" err="1"/>
              <a:t>m</a:t>
            </a:r>
            <a:r>
              <a:rPr lang="fr-FR" sz="2800" dirty="0"/>
              <a:t>) - (1 -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/>
              <a:t>)</a:t>
            </a:r>
            <a:r>
              <a:rPr lang="fr-FR" sz="2800" dirty="0">
                <a:sym typeface="Symbol"/>
              </a:rPr>
              <a:t></a:t>
            </a:r>
            <a:r>
              <a:rPr lang="fr-FR" sz="2800" dirty="0"/>
              <a:t>/(1 -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/>
              <a:t>)</a:t>
            </a:r>
            <a:endParaRPr lang="pt-PT" sz="2800" dirty="0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-36512" y="393305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dirty="0"/>
              <a:t>e = (t -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 err="1"/>
              <a:t>t</a:t>
            </a:r>
            <a:r>
              <a:rPr lang="fr-FR" sz="2800" baseline="-25000" dirty="0" err="1"/>
              <a:t>m</a:t>
            </a:r>
            <a:r>
              <a:rPr lang="fr-FR" sz="2800" dirty="0"/>
              <a:t>)/(1 -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/>
              <a:t>)</a:t>
            </a:r>
            <a:endParaRPr lang="pt-PT" sz="2800" dirty="0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36512" y="494116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u="sng" dirty="0"/>
              <a:t>m </a:t>
            </a:r>
            <a:r>
              <a:rPr lang="fr-FR" sz="2800" i="1" u="sng" dirty="0"/>
              <a:t>inputs</a:t>
            </a:r>
            <a:r>
              <a:rPr lang="fr-FR" sz="2800" u="sng" dirty="0"/>
              <a:t> </a:t>
            </a:r>
            <a:r>
              <a:rPr lang="fr-FR" sz="2800" u="sng" dirty="0" err="1"/>
              <a:t>importados</a:t>
            </a:r>
            <a:endParaRPr lang="pt-PT" sz="28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-36512" y="314096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dirty="0"/>
              <a:t>e = (1 + t –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/>
              <a:t> -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 err="1"/>
              <a:t>t</a:t>
            </a:r>
            <a:r>
              <a:rPr lang="fr-FR" sz="2800" baseline="-25000" dirty="0" err="1"/>
              <a:t>m</a:t>
            </a:r>
            <a:r>
              <a:rPr lang="fr-FR" sz="2800" dirty="0"/>
              <a:t> - 1 +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/>
              <a:t>)/(1 -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/>
              <a:t>)</a:t>
            </a:r>
            <a:endParaRPr lang="pt-PT" sz="2800" dirty="0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-36512" y="76470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u="sng" dirty="0"/>
              <a:t>Um </a:t>
            </a:r>
            <a:r>
              <a:rPr lang="fr-FR" sz="2800" i="1" u="sng" dirty="0"/>
              <a:t>input</a:t>
            </a:r>
            <a:r>
              <a:rPr lang="fr-FR" sz="2800" u="sng" dirty="0"/>
              <a:t> </a:t>
            </a:r>
            <a:r>
              <a:rPr lang="fr-FR" sz="2800" u="sng" dirty="0" err="1"/>
              <a:t>importado</a:t>
            </a:r>
            <a:endParaRPr lang="pt-PT" sz="2800" dirty="0"/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-36512" y="148478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dirty="0"/>
              <a:t>e =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(1 + t)P –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/>
              <a:t> (1 + </a:t>
            </a:r>
            <a:r>
              <a:rPr lang="fr-FR" sz="2800" dirty="0" err="1"/>
              <a:t>t</a:t>
            </a:r>
            <a:r>
              <a:rPr lang="fr-FR" sz="2800" baseline="-25000" dirty="0" err="1"/>
              <a:t>m</a:t>
            </a:r>
            <a:r>
              <a:rPr lang="fr-FR" sz="2800" dirty="0"/>
              <a:t>)P - (1 -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/>
              <a:t>)P</a:t>
            </a:r>
            <a:r>
              <a:rPr lang="fr-FR" sz="2800" dirty="0">
                <a:sym typeface="Symbol"/>
              </a:rPr>
              <a:t></a:t>
            </a:r>
            <a:r>
              <a:rPr lang="fr-FR" sz="2800" dirty="0"/>
              <a:t>/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(1 -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/>
              <a:t>)P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-36512" y="57861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dirty="0"/>
              <a:t>e = 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t – (</a:t>
            </a:r>
            <a:r>
              <a:rPr lang="fr-FR" sz="2800" dirty="0">
                <a:sym typeface="Symbol"/>
              </a:rPr>
              <a:t></a:t>
            </a:r>
            <a:r>
              <a:rPr lang="fr-FR" sz="2800" baseline="-25000" dirty="0"/>
              <a:t>1</a:t>
            </a:r>
            <a:r>
              <a:rPr lang="fr-FR" sz="2800" dirty="0"/>
              <a:t>t</a:t>
            </a:r>
            <a:r>
              <a:rPr lang="fr-FR" sz="2800" baseline="-25000" dirty="0"/>
              <a:t>1</a:t>
            </a:r>
            <a:r>
              <a:rPr lang="fr-FR" sz="2800" dirty="0"/>
              <a:t> + </a:t>
            </a:r>
            <a:r>
              <a:rPr lang="fr-FR" sz="2800" dirty="0">
                <a:sym typeface="Symbol"/>
              </a:rPr>
              <a:t></a:t>
            </a:r>
            <a:r>
              <a:rPr lang="fr-FR" sz="2800" baseline="-25000" dirty="0"/>
              <a:t>2</a:t>
            </a:r>
            <a:r>
              <a:rPr lang="fr-FR" sz="2800" dirty="0"/>
              <a:t>t</a:t>
            </a:r>
            <a:r>
              <a:rPr lang="fr-FR" sz="2800" baseline="-25000" dirty="0"/>
              <a:t>2</a:t>
            </a:r>
            <a:r>
              <a:rPr lang="fr-FR" sz="2800" dirty="0"/>
              <a:t> + ... + </a:t>
            </a:r>
            <a:r>
              <a:rPr lang="fr-FR" sz="2800" dirty="0">
                <a:sym typeface="Symbol"/>
              </a:rPr>
              <a:t></a:t>
            </a:r>
            <a:r>
              <a:rPr lang="fr-FR" sz="2800" baseline="-25000" dirty="0" err="1"/>
              <a:t>m</a:t>
            </a:r>
            <a:r>
              <a:rPr lang="fr-FR" sz="2800" dirty="0" err="1"/>
              <a:t>t</a:t>
            </a:r>
            <a:r>
              <a:rPr lang="fr-FR" sz="2800" baseline="-25000" dirty="0" err="1"/>
              <a:t>m</a:t>
            </a:r>
            <a:r>
              <a:rPr lang="fr-FR" sz="2800" dirty="0"/>
              <a:t>)</a:t>
            </a:r>
            <a:r>
              <a:rPr lang="fr-FR" sz="2800" dirty="0">
                <a:sym typeface="Symbol"/>
              </a:rPr>
              <a:t></a:t>
            </a:r>
            <a:r>
              <a:rPr lang="fr-FR" sz="2800" dirty="0"/>
              <a:t>/</a:t>
            </a:r>
            <a:r>
              <a:rPr lang="fr-FR" sz="2800" dirty="0">
                <a:sym typeface="Symbol"/>
              </a:rPr>
              <a:t></a:t>
            </a:r>
            <a:r>
              <a:rPr lang="fr-FR" sz="2800" dirty="0"/>
              <a:t>1 – (</a:t>
            </a:r>
            <a:r>
              <a:rPr lang="fr-FR" sz="2800" dirty="0">
                <a:sym typeface="Symbol"/>
              </a:rPr>
              <a:t></a:t>
            </a:r>
            <a:r>
              <a:rPr lang="fr-FR" sz="2800" baseline="-25000" dirty="0"/>
              <a:t>1</a:t>
            </a:r>
            <a:r>
              <a:rPr lang="fr-FR" sz="2800" dirty="0"/>
              <a:t> +</a:t>
            </a:r>
            <a:r>
              <a:rPr lang="fr-FR" sz="2800" dirty="0">
                <a:sym typeface="Symbol"/>
              </a:rPr>
              <a:t></a:t>
            </a:r>
            <a:r>
              <a:rPr lang="fr-FR" sz="2800" baseline="-25000" dirty="0"/>
              <a:t>2</a:t>
            </a:r>
            <a:r>
              <a:rPr lang="fr-FR" sz="2800" dirty="0"/>
              <a:t> + ... + </a:t>
            </a:r>
            <a:r>
              <a:rPr lang="fr-FR" sz="2800" dirty="0">
                <a:sym typeface="Symbol"/>
              </a:rPr>
              <a:t></a:t>
            </a:r>
            <a:r>
              <a:rPr lang="fr-FR" sz="2800" baseline="-25000" dirty="0"/>
              <a:t>m</a:t>
            </a:r>
            <a:r>
              <a:rPr lang="fr-FR" sz="2800" dirty="0"/>
              <a:t>)</a:t>
            </a:r>
            <a:r>
              <a:rPr lang="fr-FR" sz="2800" dirty="0">
                <a:sym typeface="Symbol"/>
              </a:rPr>
              <a:t></a:t>
            </a:r>
            <a:endParaRPr lang="pt-PT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6.11. Taxa de </a:t>
            </a:r>
            <a:r>
              <a:rPr lang="fr-FR" sz="2800" b="1" dirty="0" err="1"/>
              <a:t>proteção</a:t>
            </a:r>
            <a:r>
              <a:rPr lang="fr-FR" sz="2800" b="1" dirty="0"/>
              <a:t> </a:t>
            </a:r>
            <a:r>
              <a:rPr lang="fr-FR" sz="2800" b="1" dirty="0" err="1"/>
              <a:t>efetiva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49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-36512" y="398706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3 – Se </a:t>
            </a:r>
            <a:r>
              <a:rPr lang="fr-FR" sz="2800" dirty="0" err="1"/>
              <a:t>t</a:t>
            </a:r>
            <a:r>
              <a:rPr lang="fr-FR" sz="2800" baseline="-25000" dirty="0" err="1"/>
              <a:t>m</a:t>
            </a:r>
            <a:r>
              <a:rPr lang="fr-FR" sz="2800" dirty="0"/>
              <a:t> &gt; t </a:t>
            </a:r>
            <a:r>
              <a:rPr lang="fr-FR" sz="2800" dirty="0" err="1"/>
              <a:t>então</a:t>
            </a:r>
            <a:r>
              <a:rPr lang="fr-FR" sz="2800" dirty="0"/>
              <a:t> e &lt; t </a:t>
            </a:r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A taxa de </a:t>
            </a:r>
            <a:r>
              <a:rPr lang="fr-FR" sz="2800" dirty="0" err="1"/>
              <a:t>proteção</a:t>
            </a:r>
            <a:r>
              <a:rPr lang="fr-FR" sz="2800" dirty="0"/>
              <a:t> </a:t>
            </a:r>
            <a:r>
              <a:rPr lang="fr-FR" sz="2800" dirty="0" err="1"/>
              <a:t>efetiva</a:t>
            </a:r>
            <a:r>
              <a:rPr lang="fr-FR" sz="2800" dirty="0"/>
              <a:t> é </a:t>
            </a:r>
            <a:r>
              <a:rPr lang="fr-FR" sz="2800" dirty="0" err="1"/>
              <a:t>menor</a:t>
            </a:r>
            <a:r>
              <a:rPr lang="fr-FR" sz="2800" dirty="0"/>
              <a:t> que a taxa de </a:t>
            </a:r>
            <a:r>
              <a:rPr lang="fr-FR" sz="2800" dirty="0" err="1"/>
              <a:t>proteção</a:t>
            </a:r>
            <a:r>
              <a:rPr lang="fr-FR" sz="2800" dirty="0"/>
              <a:t> nominal</a:t>
            </a:r>
            <a:endParaRPr lang="pt-PT" sz="28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-36512" y="270892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2 – Se t &gt; </a:t>
            </a:r>
            <a:r>
              <a:rPr lang="fr-FR" sz="2800" dirty="0" err="1"/>
              <a:t>t</a:t>
            </a:r>
            <a:r>
              <a:rPr lang="fr-FR" sz="2800" baseline="-25000" dirty="0" err="1"/>
              <a:t>m</a:t>
            </a:r>
            <a:r>
              <a:rPr lang="fr-FR" sz="2800" dirty="0"/>
              <a:t> </a:t>
            </a:r>
            <a:r>
              <a:rPr lang="fr-FR" sz="2800" dirty="0" err="1"/>
              <a:t>então</a:t>
            </a:r>
            <a:r>
              <a:rPr lang="fr-FR" sz="2800" dirty="0"/>
              <a:t> e &gt; t </a:t>
            </a:r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A taxa de </a:t>
            </a:r>
            <a:r>
              <a:rPr lang="fr-FR" sz="2800" dirty="0" err="1"/>
              <a:t>proteção</a:t>
            </a:r>
            <a:r>
              <a:rPr lang="fr-FR" sz="2800" dirty="0"/>
              <a:t> </a:t>
            </a:r>
            <a:r>
              <a:rPr lang="fr-FR" sz="2800" dirty="0" err="1"/>
              <a:t>efetiva</a:t>
            </a:r>
            <a:r>
              <a:rPr lang="fr-FR" sz="2800" dirty="0"/>
              <a:t> é </a:t>
            </a:r>
            <a:r>
              <a:rPr lang="fr-FR" sz="2800" dirty="0" err="1"/>
              <a:t>maior</a:t>
            </a:r>
            <a:r>
              <a:rPr lang="fr-FR" sz="2800" dirty="0"/>
              <a:t> que a taxa de </a:t>
            </a:r>
            <a:r>
              <a:rPr lang="fr-FR" sz="2800" dirty="0" err="1"/>
              <a:t>proteção</a:t>
            </a:r>
            <a:r>
              <a:rPr lang="fr-FR" sz="2800" dirty="0"/>
              <a:t> nominal</a:t>
            </a:r>
            <a:endParaRPr lang="pt-PT" sz="2800" dirty="0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-36512" y="76470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dirty="0"/>
              <a:t>e = (t -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 err="1"/>
              <a:t>t</a:t>
            </a:r>
            <a:r>
              <a:rPr lang="fr-FR" sz="2800" baseline="-25000" dirty="0" err="1"/>
              <a:t>m</a:t>
            </a:r>
            <a:r>
              <a:rPr lang="fr-FR" sz="2800" dirty="0"/>
              <a:t>)/(1 -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/>
              <a:t>)</a:t>
            </a:r>
            <a:endParaRPr lang="pt-PT" sz="2800" dirty="0"/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-36512" y="146678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1 – Se t = </a:t>
            </a:r>
            <a:r>
              <a:rPr lang="fr-FR" sz="2800" dirty="0" err="1"/>
              <a:t>t</a:t>
            </a:r>
            <a:r>
              <a:rPr lang="fr-FR" sz="2800" baseline="-25000" dirty="0" err="1"/>
              <a:t>m</a:t>
            </a:r>
            <a:r>
              <a:rPr lang="fr-FR" sz="2800" dirty="0"/>
              <a:t> </a:t>
            </a:r>
            <a:r>
              <a:rPr lang="fr-FR" sz="2800" dirty="0" err="1"/>
              <a:t>então</a:t>
            </a:r>
            <a:r>
              <a:rPr lang="fr-FR" sz="2800" dirty="0"/>
              <a:t> e = t </a:t>
            </a:r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A taxa de </a:t>
            </a:r>
            <a:r>
              <a:rPr lang="fr-FR" sz="2800" dirty="0" err="1"/>
              <a:t>proteção</a:t>
            </a:r>
            <a:r>
              <a:rPr lang="fr-FR" sz="2800" dirty="0"/>
              <a:t> </a:t>
            </a:r>
            <a:r>
              <a:rPr lang="fr-FR" sz="2800" dirty="0" err="1"/>
              <a:t>efetiva</a:t>
            </a:r>
            <a:r>
              <a:rPr lang="fr-FR" sz="2800" dirty="0"/>
              <a:t> é </a:t>
            </a:r>
            <a:r>
              <a:rPr lang="fr-FR" sz="2800" dirty="0" err="1"/>
              <a:t>igual</a:t>
            </a:r>
            <a:r>
              <a:rPr lang="fr-FR" sz="2800" dirty="0"/>
              <a:t> à taxa de </a:t>
            </a:r>
            <a:r>
              <a:rPr lang="fr-FR" sz="2800" dirty="0" err="1"/>
              <a:t>proteção</a:t>
            </a:r>
            <a:r>
              <a:rPr lang="fr-FR" sz="2800" dirty="0"/>
              <a:t> nominal</a:t>
            </a:r>
            <a:endParaRPr lang="pt-PT" sz="2800" dirty="0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-36512" y="530120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4 – Se </a:t>
            </a:r>
            <a:r>
              <a:rPr lang="fr-FR" sz="2800" dirty="0">
                <a:sym typeface="Symbol"/>
              </a:rPr>
              <a:t></a:t>
            </a:r>
            <a:r>
              <a:rPr lang="fr-FR" sz="2800" dirty="0" err="1"/>
              <a:t>t</a:t>
            </a:r>
            <a:r>
              <a:rPr lang="fr-FR" sz="2800" baseline="-25000" dirty="0" err="1"/>
              <a:t>m</a:t>
            </a:r>
            <a:r>
              <a:rPr lang="fr-FR" sz="2800" dirty="0"/>
              <a:t> &gt; t </a:t>
            </a:r>
            <a:r>
              <a:rPr lang="fr-FR" sz="2800" dirty="0" err="1"/>
              <a:t>então</a:t>
            </a:r>
            <a:r>
              <a:rPr lang="fr-FR" sz="2800" dirty="0"/>
              <a:t> e &lt; 0 </a:t>
            </a:r>
            <a:r>
              <a:rPr lang="fr-FR" sz="2800" dirty="0">
                <a:sym typeface="Symbol"/>
              </a:rPr>
              <a:t></a:t>
            </a:r>
            <a:r>
              <a:rPr lang="fr-FR" sz="2800" dirty="0"/>
              <a:t> A taxa de </a:t>
            </a:r>
            <a:r>
              <a:rPr lang="fr-FR" sz="2800" dirty="0" err="1"/>
              <a:t>proteção</a:t>
            </a:r>
            <a:r>
              <a:rPr lang="fr-FR" sz="2800" dirty="0"/>
              <a:t> </a:t>
            </a:r>
            <a:r>
              <a:rPr lang="fr-FR" sz="2800" dirty="0" err="1"/>
              <a:t>efetiva</a:t>
            </a:r>
            <a:r>
              <a:rPr lang="fr-FR" sz="2800" dirty="0"/>
              <a:t> é </a:t>
            </a:r>
            <a:r>
              <a:rPr lang="fr-FR" sz="2800" dirty="0" err="1"/>
              <a:t>negativa</a:t>
            </a:r>
            <a:endParaRPr lang="pt-PT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6.1. </a:t>
            </a:r>
            <a:r>
              <a:rPr lang="fr-FR" sz="2800" b="1" dirty="0" err="1"/>
              <a:t>Observações</a:t>
            </a:r>
            <a:r>
              <a:rPr lang="fr-FR" sz="2800" b="1" dirty="0"/>
              <a:t> </a:t>
            </a:r>
            <a:r>
              <a:rPr lang="fr-FR" sz="2800" b="1" dirty="0" err="1"/>
              <a:t>gerais</a:t>
            </a:r>
            <a:r>
              <a:rPr lang="fr-FR" sz="2800" b="1" dirty="0"/>
              <a:t> sobre a OMC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103705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/>
              <a:t>A OMC </a:t>
            </a:r>
            <a:r>
              <a:rPr lang="fr-FR" sz="2800" dirty="0" err="1"/>
              <a:t>nasceu</a:t>
            </a:r>
            <a:r>
              <a:rPr lang="fr-FR" sz="2800" dirty="0"/>
              <a:t> </a:t>
            </a:r>
            <a:r>
              <a:rPr lang="fr-FR" sz="2800" dirty="0" err="1"/>
              <a:t>em</a:t>
            </a:r>
            <a:r>
              <a:rPr lang="fr-FR" sz="2800" dirty="0"/>
              <a:t> 1 de Janeiro de 1995, na </a:t>
            </a:r>
            <a:r>
              <a:rPr lang="fr-FR" sz="2800" dirty="0" err="1"/>
              <a:t>sequência</a:t>
            </a:r>
            <a:r>
              <a:rPr lang="fr-FR" sz="2800" dirty="0"/>
              <a:t> do Uruguay Round e </a:t>
            </a:r>
            <a:r>
              <a:rPr lang="fr-FR" sz="2800" dirty="0" err="1"/>
              <a:t>em</a:t>
            </a:r>
            <a:r>
              <a:rPr lang="fr-FR" sz="2800" dirty="0"/>
              <a:t> </a:t>
            </a:r>
            <a:r>
              <a:rPr lang="fr-FR" sz="2800" dirty="0" err="1"/>
              <a:t>substituição</a:t>
            </a:r>
            <a:r>
              <a:rPr lang="fr-FR" sz="2800" dirty="0"/>
              <a:t> do </a:t>
            </a:r>
            <a:r>
              <a:rPr lang="fr-FR" sz="2800" dirty="0" err="1"/>
              <a:t>Acordo</a:t>
            </a:r>
            <a:r>
              <a:rPr lang="fr-FR" sz="2800" dirty="0"/>
              <a:t> Geral sobre as Tarifas </a:t>
            </a:r>
            <a:r>
              <a:rPr lang="fr-FR" sz="2800" dirty="0" err="1"/>
              <a:t>Aduaneiras</a:t>
            </a:r>
            <a:r>
              <a:rPr lang="fr-FR" sz="2800" dirty="0"/>
              <a:t> e o </a:t>
            </a:r>
            <a:r>
              <a:rPr lang="fr-FR" sz="2800" dirty="0" err="1"/>
              <a:t>Comércio</a:t>
            </a:r>
            <a:r>
              <a:rPr lang="fr-FR" sz="2800" dirty="0"/>
              <a:t> (GATT), </a:t>
            </a:r>
            <a:r>
              <a:rPr lang="fr-FR" sz="2800" dirty="0" err="1"/>
              <a:t>criado</a:t>
            </a:r>
            <a:r>
              <a:rPr lang="fr-FR" sz="2800" dirty="0"/>
              <a:t> </a:t>
            </a:r>
            <a:r>
              <a:rPr lang="fr-FR" sz="2800" dirty="0" err="1"/>
              <a:t>em</a:t>
            </a:r>
            <a:r>
              <a:rPr lang="fr-FR" sz="2800" dirty="0"/>
              <a:t> 1948</a:t>
            </a:r>
            <a:endParaRPr kumimoji="0" 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6512" y="29777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err="1"/>
              <a:t>Sede</a:t>
            </a:r>
            <a:r>
              <a:rPr lang="fr-FR" sz="2800" dirty="0"/>
              <a:t>: </a:t>
            </a:r>
            <a:r>
              <a:rPr lang="fr-FR" sz="2800" dirty="0" err="1"/>
              <a:t>Genebra</a:t>
            </a:r>
            <a:r>
              <a:rPr lang="fr-FR" sz="2800" dirty="0"/>
              <a:t>, </a:t>
            </a:r>
            <a:r>
              <a:rPr lang="fr-FR" sz="2800" dirty="0" err="1"/>
              <a:t>Suíça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36512" y="37890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err="1"/>
              <a:t>Países</a:t>
            </a:r>
            <a:r>
              <a:rPr lang="fr-FR" sz="2800" dirty="0"/>
              <a:t> </a:t>
            </a:r>
            <a:r>
              <a:rPr lang="fr-FR" sz="2800" dirty="0" err="1"/>
              <a:t>membros</a:t>
            </a:r>
            <a:r>
              <a:rPr lang="fr-FR" sz="2800" dirty="0"/>
              <a:t>: 164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0" y="45811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/>
              <a:t>Atual</a:t>
            </a:r>
            <a:r>
              <a:rPr lang="fr-FR" sz="2800" dirty="0"/>
              <a:t> </a:t>
            </a:r>
            <a:r>
              <a:rPr lang="fr-FR" sz="2800" dirty="0" err="1"/>
              <a:t>diretor</a:t>
            </a:r>
            <a:r>
              <a:rPr lang="fr-FR" sz="2800" dirty="0"/>
              <a:t>-</a:t>
            </a:r>
            <a:r>
              <a:rPr lang="fr-FR" sz="2800" dirty="0" err="1"/>
              <a:t>geral</a:t>
            </a:r>
            <a:r>
              <a:rPr lang="fr-FR" sz="2800" dirty="0"/>
              <a:t>: Roberto de </a:t>
            </a:r>
            <a:r>
              <a:rPr lang="fr-FR" sz="2800" dirty="0" err="1"/>
              <a:t>Azevêdo</a:t>
            </a:r>
            <a:r>
              <a:rPr lang="fr-FR" sz="2800" dirty="0"/>
              <a:t> (</a:t>
            </a:r>
            <a:r>
              <a:rPr lang="fr-FR" sz="2800" dirty="0" err="1"/>
              <a:t>Brasil</a:t>
            </a:r>
            <a:r>
              <a:rPr lang="fr-FR" sz="2800" dirty="0"/>
              <a:t>)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-36512" y="535405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A OMC é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sistema</a:t>
            </a:r>
            <a:r>
              <a:rPr lang="fr-FR" sz="2800" dirty="0"/>
              <a:t> </a:t>
            </a:r>
            <a:r>
              <a:rPr lang="fr-FR" sz="2800" dirty="0" err="1"/>
              <a:t>comercial</a:t>
            </a:r>
            <a:r>
              <a:rPr lang="fr-FR" sz="2800" dirty="0"/>
              <a:t> </a:t>
            </a:r>
            <a:r>
              <a:rPr lang="fr-FR" sz="2800" dirty="0" err="1"/>
              <a:t>multilateral</a:t>
            </a:r>
            <a:r>
              <a:rPr lang="fr-FR" sz="2800" dirty="0"/>
              <a:t> de </a:t>
            </a:r>
            <a:r>
              <a:rPr lang="fr-FR" sz="2800" dirty="0" err="1"/>
              <a:t>acordos</a:t>
            </a:r>
            <a:r>
              <a:rPr lang="fr-FR" sz="2800" dirty="0"/>
              <a:t> entre </a:t>
            </a:r>
            <a:r>
              <a:rPr lang="fr-FR" sz="2800" dirty="0" err="1"/>
              <a:t>países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6.11. Taxa de </a:t>
            </a:r>
            <a:r>
              <a:rPr lang="fr-FR" sz="2800" b="1" dirty="0" err="1"/>
              <a:t>proteção</a:t>
            </a:r>
            <a:r>
              <a:rPr lang="fr-FR" sz="2800" b="1" dirty="0"/>
              <a:t> </a:t>
            </a:r>
            <a:r>
              <a:rPr lang="fr-FR" sz="2800" b="1" dirty="0" err="1"/>
              <a:t>efetiva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50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569AF8B1-D4D9-4F96-83CE-03AEE522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6.11. Taxa de </a:t>
            </a:r>
            <a:r>
              <a:rPr lang="fr-FR" sz="2800" b="1" dirty="0" err="1"/>
              <a:t>proteção</a:t>
            </a:r>
            <a:r>
              <a:rPr lang="fr-FR" sz="2800" b="1" dirty="0"/>
              <a:t> </a:t>
            </a:r>
            <a:r>
              <a:rPr lang="fr-FR" sz="2800" b="1" dirty="0" err="1"/>
              <a:t>efetiva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51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7F038BE9-CC05-4D3D-BA47-70B50CEB0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446"/>
            <a:ext cx="8355012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6.11. Taxa de </a:t>
            </a:r>
            <a:r>
              <a:rPr lang="fr-FR" sz="2800" b="1" dirty="0" err="1"/>
              <a:t>proteção</a:t>
            </a:r>
            <a:r>
              <a:rPr lang="fr-FR" sz="2800" b="1" dirty="0"/>
              <a:t> </a:t>
            </a:r>
            <a:r>
              <a:rPr lang="fr-FR" sz="2800" b="1" dirty="0" err="1"/>
              <a:t>efetiva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52</a:t>
            </a:fld>
            <a:endParaRPr lang="pt-PT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E0795CCD-1033-4994-A860-40617D3DB29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32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Implicação do escalonamento dos direitos aduaneiros: o caso do chocolate</a:t>
            </a:r>
            <a:endParaRPr kumimoji="0" lang="pt-PT" altLang="pt-PT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BD8BE072-0D8F-4302-BF2B-5D8A854E074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064216"/>
            <a:ext cx="8229600" cy="43891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UE aplica:</a:t>
            </a: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0% na importação de semente de cacau</a:t>
            </a: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9% na pasta de cacau</a:t>
            </a: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30% no chocolate acabado</a:t>
            </a: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altLang="pt-PT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altLang="pt-PT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Ora, os PED são responsáveis por 90% da semente de cacau mundial; 44 % do licor de cacau e apenas 29% do cacau em pó. </a:t>
            </a:r>
            <a:r>
              <a:rPr kumimoji="0" lang="pt-PT" altLang="pt-PT" sz="2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Alemanha é o maior exportador de cacau processado</a:t>
            </a:r>
            <a:endParaRPr kumimoji="0" lang="pt-PT" altLang="pt-PT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6.12. Argumentos a favor da utilização de instrumentos de política comercial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D2962CFC-B2C3-4398-A074-D7004E4EB40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pt-PT" altLang="pt-PT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pt-PT" altLang="pt-PT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Ganho nos termos de troca (país grande)</a:t>
            </a:r>
          </a:p>
          <a:p>
            <a:pPr marL="0" marR="4572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pt-PT" altLang="pt-PT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Correção do dumping (direitos antidumping)</a:t>
            </a:r>
          </a:p>
          <a:p>
            <a:pPr marL="0" marR="4572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altLang="pt-PT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Indústria nascente</a:t>
            </a:r>
          </a:p>
          <a:p>
            <a:pPr marL="0" marR="4572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altLang="pt-PT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Extração de renda ao monopolista estrangeiro (ver supra modelo do Brander &amp; Spencer, 1981)</a:t>
            </a:r>
          </a:p>
          <a:p>
            <a:pPr marL="0" marR="4572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altLang="pt-PT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Subsídio a sectores tecnologicamente intensivos-política intervencionista estratégica</a:t>
            </a:r>
          </a:p>
          <a:p>
            <a:pPr marL="0" marR="4572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alt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6.12. Argumentos a favor da utilização de instrumentos de política comercial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1D0C10B-B4F2-478D-BA7D-6D581F7EA2E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6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Dumping</a:t>
            </a:r>
            <a:r>
              <a:rPr kumimoji="0" lang="pt-PT" altLang="pt-PT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a venda de produtos nos mercados externos a preços inferiores ao “valor normal”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pt-PT" altLang="pt-PT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pt-PT" altLang="pt-PT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Valor normal -  Preço de venda na exportação  = Margem de 							       dumping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altLang="pt-PT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altLang="pt-P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6.12. Argumentos a favor da utilização de instrumentos de política comercial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9F13A0AA-D69F-40E7-B84C-560CC9D9735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56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 dumping é prejudicial?</a:t>
            </a:r>
            <a:endParaRPr kumimoji="0" lang="pt-PT" altLang="pt-PT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F3DE1AC1-EA72-4B9B-AB2B-2E5DA763F1C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pt-PT" altLang="pt-PT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Positivo: ex. discriminação de preços </a:t>
            </a: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Negativo: ex:  </a:t>
            </a:r>
            <a:r>
              <a:rPr kumimoji="0" lang="pt-PT" altLang="pt-PT" sz="2600" b="0" i="1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predação</a:t>
            </a:r>
            <a:r>
              <a:rPr kumimoji="0" lang="pt-PT" altLang="pt-PT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-afastar os</a:t>
            </a: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concorrentes com base </a:t>
            </a: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descida dos preços</a:t>
            </a: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  <a:r>
              <a:rPr kumimoji="0" lang="pt-PT" altLang="pt-PT" sz="2600" b="0" i="1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exclusão</a:t>
            </a:r>
            <a:r>
              <a:rPr kumimoji="0" lang="pt-PT" altLang="pt-PT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ganhar mercado</a:t>
            </a: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para  explorar economias de</a:t>
            </a: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escala</a:t>
            </a:r>
            <a:endParaRPr kumimoji="0" lang="pt-PT" altLang="pt-P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6.12. Argumentos a favor da utilização de instrumentos de política comercial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7025E386-C7DD-4066-BE72-0D298D68A32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56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Dificuldades</a:t>
            </a:r>
            <a:endParaRPr kumimoji="0" lang="pt-PT" altLang="pt-PT" sz="56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9B0ADDD5-296E-4551-86AE-F05A32AAAEA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altLang="pt-PT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altLang="pt-PT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Comparabilidade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 preços internos e externos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t-PT" altLang="pt-PT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 produtos similares (homogéneos vs. diferenciação)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pt-PT" altLang="pt-PT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altLang="pt-PT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Aferição do prejuízo no país importador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altLang="pt-PT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altLang="pt-PT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altLang="pt-P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6.12. Argumentos a favor da utilização de instrumentos de política comercial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160F8A0B-BEB2-49CE-B0D8-1B6F3DB68FA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40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Indústria nascente-factores a explorar no longo prazo</a:t>
            </a:r>
            <a:endParaRPr kumimoji="0" lang="pt-PT" altLang="pt-PT" sz="40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43937948-C1AA-41B4-BEBD-E7391A5DEAD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altLang="pt-PT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altLang="pt-PT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Economias de escala internas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altLang="pt-PT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altLang="pt-PT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Economias de aprendizagem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altLang="pt-PT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PT" altLang="pt-PT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Economias de escala externas</a:t>
            </a:r>
            <a:endParaRPr kumimoji="0" lang="pt-PT" altLang="pt-P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6.12. Argumentos a favor da utilização de instrumentos de política comercial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C7492089-FC89-4C76-A1D2-61E6C0A46D9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08720"/>
            <a:ext cx="9144000" cy="328498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</a:t>
            </a:r>
            <a:r>
              <a:rPr kumimoji="0" lang="pt-PT" altLang="pt-PT" sz="2400" b="0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Curva de aprendizagem</a:t>
            </a:r>
            <a:r>
              <a:rPr kumimoji="0" lang="pt-PT" altLang="pt-PT" sz="2000" b="0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custo médio = F (produção acumulada da indústria de um país até ao presente):</a:t>
            </a:r>
            <a:endParaRPr kumimoji="0" lang="pt-PT" altLang="pt-PT" sz="2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Line 3">
            <a:extLst>
              <a:ext uri="{FF2B5EF4-FFF2-40B4-BE49-F238E27FC236}">
                <a16:creationId xmlns:a16="http://schemas.microsoft.com/office/drawing/2014/main" id="{008ACCE8-6C8B-4414-B443-B7A743102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6256163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5" name="Line 4">
            <a:extLst>
              <a:ext uri="{FF2B5EF4-FFF2-40B4-BE49-F238E27FC236}">
                <a16:creationId xmlns:a16="http://schemas.microsoft.com/office/drawing/2014/main" id="{FE21CEA5-C276-40D7-92E4-FDCAFE4717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1760363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0BAE8A94-C66C-4D31-98E4-9DDB0F2ABB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988963"/>
            <a:ext cx="1143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7" name="Line 6">
            <a:extLst>
              <a:ext uri="{FF2B5EF4-FFF2-40B4-BE49-F238E27FC236}">
                <a16:creationId xmlns:a16="http://schemas.microsoft.com/office/drawing/2014/main" id="{B7A391B0-6640-4289-9910-19D34B295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589163"/>
            <a:ext cx="4114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8" name="Line 7">
            <a:extLst>
              <a:ext uri="{FF2B5EF4-FFF2-40B4-BE49-F238E27FC236}">
                <a16:creationId xmlns:a16="http://schemas.microsoft.com/office/drawing/2014/main" id="{696F8C5B-82C8-4250-9C26-485782B57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055763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9" name="Line 8">
            <a:extLst>
              <a:ext uri="{FF2B5EF4-FFF2-40B4-BE49-F238E27FC236}">
                <a16:creationId xmlns:a16="http://schemas.microsoft.com/office/drawing/2014/main" id="{AEC9FD65-BF81-407D-A937-49230712C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503563"/>
            <a:ext cx="4114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39BC9EDE-1B29-4286-B0FB-99F98D7DF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4922663"/>
            <a:ext cx="855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latin typeface="Times New Roman" panose="02020603050405020304" pitchFamily="18" charset="0"/>
              </a:rPr>
              <a:t>AC</a:t>
            </a:r>
            <a:r>
              <a:rPr lang="en-GB" altLang="pt-PT" sz="1800" baseline="-25000">
                <a:latin typeface="Times New Roman" panose="02020603050405020304" pitchFamily="18" charset="0"/>
              </a:rPr>
              <a:t>Swiss</a:t>
            </a: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4B8F149C-99EB-47BB-ABE4-214D33701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660851"/>
            <a:ext cx="825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latin typeface="Times New Roman" panose="02020603050405020304" pitchFamily="18" charset="0"/>
              </a:rPr>
              <a:t>AC</a:t>
            </a:r>
            <a:r>
              <a:rPr lang="en-GB" altLang="pt-PT" sz="1800" baseline="-25000">
                <a:latin typeface="Times New Roman" panose="02020603050405020304" pitchFamily="18" charset="0"/>
              </a:rPr>
              <a:t>Thail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883B00A4-6004-402A-B349-A170437B3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1836563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latin typeface="Times New Roman" panose="02020603050405020304" pitchFamily="18" charset="0"/>
              </a:rPr>
              <a:t>    AC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9D8DB801-DB14-41F2-A5F8-B797CE0D3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446663"/>
            <a:ext cx="1892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latin typeface="Times New Roman" panose="02020603050405020304" pitchFamily="18" charset="0"/>
              </a:rPr>
              <a:t>Cumulative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6.12. Argumentos a favor da utilização de instrumentos de política comercial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733FB4F9-B853-4632-B7BF-D4081EFB447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08720"/>
            <a:ext cx="9144000" cy="105273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pt-PT" altLang="pt-PT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Abertura ao comércio e perda de bem-estar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pt-PT" altLang="pt-PT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pt-PT" altLang="pt-P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pt-PT" altLang="pt-PT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Line 3">
            <a:extLst>
              <a:ext uri="{FF2B5EF4-FFF2-40B4-BE49-F238E27FC236}">
                <a16:creationId xmlns:a16="http://schemas.microsoft.com/office/drawing/2014/main" id="{13C7FF58-1F00-4B46-A88F-AE6744BAD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6328171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6" name="Line 4">
            <a:extLst>
              <a:ext uri="{FF2B5EF4-FFF2-40B4-BE49-F238E27FC236}">
                <a16:creationId xmlns:a16="http://schemas.microsoft.com/office/drawing/2014/main" id="{21E92034-E5E3-4BDA-9DB7-E381C4E2FD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1832371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7" name="Line 5">
            <a:extLst>
              <a:ext uri="{FF2B5EF4-FFF2-40B4-BE49-F238E27FC236}">
                <a16:creationId xmlns:a16="http://schemas.microsoft.com/office/drawing/2014/main" id="{C1903EE9-4E2B-4454-A5E9-1A390EF04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137171"/>
            <a:ext cx="1143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8" name="Line 6">
            <a:extLst>
              <a:ext uri="{FF2B5EF4-FFF2-40B4-BE49-F238E27FC236}">
                <a16:creationId xmlns:a16="http://schemas.microsoft.com/office/drawing/2014/main" id="{A02521B3-576B-4296-B152-8B65219A5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737371"/>
            <a:ext cx="4114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9" name="Line 7">
            <a:extLst>
              <a:ext uri="{FF2B5EF4-FFF2-40B4-BE49-F238E27FC236}">
                <a16:creationId xmlns:a16="http://schemas.microsoft.com/office/drawing/2014/main" id="{B40ED2C3-3D92-472F-85E8-27AFA8403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203971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0" name="Line 8">
            <a:extLst>
              <a:ext uri="{FF2B5EF4-FFF2-40B4-BE49-F238E27FC236}">
                <a16:creationId xmlns:a16="http://schemas.microsoft.com/office/drawing/2014/main" id="{7DA8E326-BA0C-4CFD-BF16-E4B569504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651771"/>
            <a:ext cx="4114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3D91B0E1-F341-4BC7-A698-F40E31F17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5070871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latin typeface="Times New Roman" panose="02020603050405020304" pitchFamily="18" charset="0"/>
              </a:rPr>
              <a:t>AC</a:t>
            </a:r>
            <a:r>
              <a:rPr lang="en-GB" altLang="pt-PT" sz="1800" baseline="-25000">
                <a:latin typeface="Times New Roman" panose="02020603050405020304" pitchFamily="18" charset="0"/>
              </a:rPr>
              <a:t>Suíça</a:t>
            </a: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F4DA7C74-2E21-4CA7-A5B0-A5EF4FB6A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809059"/>
            <a:ext cx="74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latin typeface="Times New Roman" panose="02020603050405020304" pitchFamily="18" charset="0"/>
              </a:rPr>
              <a:t>AC</a:t>
            </a:r>
            <a:r>
              <a:rPr lang="en-GB" altLang="pt-PT" sz="1800" baseline="-25000">
                <a:latin typeface="Times New Roman" panose="02020603050405020304" pitchFamily="18" charset="0"/>
              </a:rPr>
              <a:t>Tail</a:t>
            </a:r>
          </a:p>
        </p:txBody>
      </p:sp>
      <p:sp>
        <p:nvSpPr>
          <p:cNvPr id="43" name="Line 11">
            <a:extLst>
              <a:ext uri="{FF2B5EF4-FFF2-40B4-BE49-F238E27FC236}">
                <a16:creationId xmlns:a16="http://schemas.microsoft.com/office/drawing/2014/main" id="{E09F13E3-C537-49FC-B3ED-FF1F9256E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679971"/>
            <a:ext cx="17526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4" name="Text Box 12">
            <a:extLst>
              <a:ext uri="{FF2B5EF4-FFF2-40B4-BE49-F238E27FC236}">
                <a16:creationId xmlns:a16="http://schemas.microsoft.com/office/drawing/2014/main" id="{9A818AEE-8E19-4ABF-8A4E-A8D2777A9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1492646"/>
            <a:ext cx="58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latin typeface="Times New Roman" panose="02020603050405020304" pitchFamily="18" charset="0"/>
              </a:rPr>
              <a:t>D</a:t>
            </a:r>
            <a:r>
              <a:rPr lang="en-GB" altLang="pt-PT" sz="2400" baseline="-25000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id="{492739CC-1EDE-4C6E-9177-DFDF91CD1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41871"/>
            <a:ext cx="871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latin typeface="Times New Roman" panose="02020603050405020304" pitchFamily="18" charset="0"/>
              </a:rPr>
              <a:t>P = AC</a:t>
            </a:r>
          </a:p>
        </p:txBody>
      </p:sp>
      <p:sp>
        <p:nvSpPr>
          <p:cNvPr id="46" name="Text Box 14">
            <a:extLst>
              <a:ext uri="{FF2B5EF4-FFF2-40B4-BE49-F238E27FC236}">
                <a16:creationId xmlns:a16="http://schemas.microsoft.com/office/drawing/2014/main" id="{F3B6C9A1-AF43-43CF-ABFD-C38B3438D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13471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latin typeface="Times New Roman" panose="02020603050405020304" pitchFamily="18" charset="0"/>
              </a:rPr>
              <a:t>AC</a:t>
            </a:r>
            <a:r>
              <a:rPr lang="en-GB" altLang="pt-PT" sz="1800" baseline="-250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7" name="Line 15">
            <a:extLst>
              <a:ext uri="{FF2B5EF4-FFF2-40B4-BE49-F238E27FC236}">
                <a16:creationId xmlns:a16="http://schemas.microsoft.com/office/drawing/2014/main" id="{50EDC5EA-5811-40E5-938A-68918DCBAA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43000" y="4118371"/>
            <a:ext cx="22860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8" name="Text Box 16">
            <a:extLst>
              <a:ext uri="{FF2B5EF4-FFF2-40B4-BE49-F238E27FC236}">
                <a16:creationId xmlns:a16="http://schemas.microsoft.com/office/drawing/2014/main" id="{5B63880C-7BF1-499B-9C28-5AC49D20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004071"/>
            <a:ext cx="1023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latin typeface="Times New Roman" panose="02020603050405020304" pitchFamily="18" charset="0"/>
              </a:rPr>
              <a:t>AC</a:t>
            </a:r>
            <a:r>
              <a:rPr lang="en-GB" altLang="pt-PT" sz="1800" baseline="-25000">
                <a:latin typeface="Times New Roman" panose="02020603050405020304" pitchFamily="18" charset="0"/>
              </a:rPr>
              <a:t>1</a:t>
            </a:r>
            <a:r>
              <a:rPr lang="en-GB" altLang="pt-PT" sz="1800">
                <a:latin typeface="Times New Roman" panose="02020603050405020304" pitchFamily="18" charset="0"/>
              </a:rPr>
              <a:t> = P</a:t>
            </a:r>
            <a:r>
              <a:rPr lang="en-GB" altLang="pt-PT" sz="18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9" name="Line 17">
            <a:extLst>
              <a:ext uri="{FF2B5EF4-FFF2-40B4-BE49-F238E27FC236}">
                <a16:creationId xmlns:a16="http://schemas.microsoft.com/office/drawing/2014/main" id="{ABC7FA0F-242F-42D3-88B0-27C3EA7BA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194571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0" name="Text Box 18">
            <a:extLst>
              <a:ext uri="{FF2B5EF4-FFF2-40B4-BE49-F238E27FC236}">
                <a16:creationId xmlns:a16="http://schemas.microsoft.com/office/drawing/2014/main" id="{BB062A82-3AE3-4170-8A0A-5E4CBD31B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518671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latin typeface="Times New Roman" panose="02020603050405020304" pitchFamily="18" charset="0"/>
              </a:rPr>
              <a:t>Q</a:t>
            </a:r>
            <a:r>
              <a:rPr lang="en-GB" altLang="pt-PT" sz="18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" name="Text Box 19">
            <a:extLst>
              <a:ext uri="{FF2B5EF4-FFF2-40B4-BE49-F238E27FC236}">
                <a16:creationId xmlns:a16="http://schemas.microsoft.com/office/drawing/2014/main" id="{8E30CE3F-AD0C-48AC-9F88-321F1879F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480571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latin typeface="Times New Roman" panose="02020603050405020304" pitchFamily="18" charset="0"/>
              </a:rPr>
              <a:t>Q</a:t>
            </a:r>
            <a:r>
              <a:rPr lang="en-GB" altLang="pt-PT" sz="1800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2" name="Line 20">
            <a:extLst>
              <a:ext uri="{FF2B5EF4-FFF2-40B4-BE49-F238E27FC236}">
                <a16:creationId xmlns:a16="http://schemas.microsoft.com/office/drawing/2014/main" id="{50C1F533-F701-4317-AF0B-C490633608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5185171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3" name="Text Box 21">
            <a:extLst>
              <a:ext uri="{FF2B5EF4-FFF2-40B4-BE49-F238E27FC236}">
                <a16:creationId xmlns:a16="http://schemas.microsoft.com/office/drawing/2014/main" id="{177198AA-FF51-4122-AB27-2C9D2CF08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047059"/>
            <a:ext cx="1023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latin typeface="Times New Roman" panose="02020603050405020304" pitchFamily="18" charset="0"/>
              </a:rPr>
              <a:t>AC</a:t>
            </a:r>
            <a:r>
              <a:rPr lang="en-GB" altLang="pt-PT" sz="1800" baseline="-25000">
                <a:latin typeface="Times New Roman" panose="02020603050405020304" pitchFamily="18" charset="0"/>
              </a:rPr>
              <a:t>3</a:t>
            </a:r>
            <a:r>
              <a:rPr lang="en-GB" altLang="pt-PT" sz="1800">
                <a:latin typeface="Times New Roman" panose="02020603050405020304" pitchFamily="18" charset="0"/>
              </a:rPr>
              <a:t> = P</a:t>
            </a:r>
            <a:r>
              <a:rPr lang="en-GB" altLang="pt-PT" sz="1800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4" name="Line 22">
            <a:extLst>
              <a:ext uri="{FF2B5EF4-FFF2-40B4-BE49-F238E27FC236}">
                <a16:creationId xmlns:a16="http://schemas.microsoft.com/office/drawing/2014/main" id="{9072BD4E-307F-406E-ABC3-EAD2D9AC0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185171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5" name="Text Box 23">
            <a:extLst>
              <a:ext uri="{FF2B5EF4-FFF2-40B4-BE49-F238E27FC236}">
                <a16:creationId xmlns:a16="http://schemas.microsoft.com/office/drawing/2014/main" id="{07885A71-206B-4C36-B17E-157247B1E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381357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6" name="Text Box 24">
            <a:extLst>
              <a:ext uri="{FF2B5EF4-FFF2-40B4-BE49-F238E27FC236}">
                <a16:creationId xmlns:a16="http://schemas.microsoft.com/office/drawing/2014/main" id="{541830FA-93D5-4F9A-AC16-1E6CA388E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49937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7" name="Line 25">
            <a:extLst>
              <a:ext uri="{FF2B5EF4-FFF2-40B4-BE49-F238E27FC236}">
                <a16:creationId xmlns:a16="http://schemas.microsoft.com/office/drawing/2014/main" id="{B39E5AC3-33F0-4324-8C30-1FA6E7D4B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1908571"/>
            <a:ext cx="1676400" cy="419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8" name="Text Box 26">
            <a:extLst>
              <a:ext uri="{FF2B5EF4-FFF2-40B4-BE49-F238E27FC236}">
                <a16:creationId xmlns:a16="http://schemas.microsoft.com/office/drawing/2014/main" id="{E80BDD2B-688C-4856-AD69-AC75DC893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5571"/>
            <a:ext cx="1023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latin typeface="Times New Roman" panose="02020603050405020304" pitchFamily="18" charset="0"/>
              </a:rPr>
              <a:t>AC</a:t>
            </a:r>
            <a:r>
              <a:rPr lang="en-GB" altLang="pt-PT" sz="1800" baseline="-25000">
                <a:latin typeface="Times New Roman" panose="02020603050405020304" pitchFamily="18" charset="0"/>
              </a:rPr>
              <a:t>2</a:t>
            </a:r>
            <a:r>
              <a:rPr lang="en-GB" altLang="pt-PT" sz="1800">
                <a:latin typeface="Times New Roman" panose="02020603050405020304" pitchFamily="18" charset="0"/>
              </a:rPr>
              <a:t> = P</a:t>
            </a:r>
            <a:r>
              <a:rPr lang="en-GB" altLang="pt-PT" sz="18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9" name="Line 27">
            <a:extLst>
              <a:ext uri="{FF2B5EF4-FFF2-40B4-BE49-F238E27FC236}">
                <a16:creationId xmlns:a16="http://schemas.microsoft.com/office/drawing/2014/main" id="{01BA69B7-3C22-4460-812B-97FABFA7D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804171"/>
            <a:ext cx="16002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0" name="Line 28">
            <a:extLst>
              <a:ext uri="{FF2B5EF4-FFF2-40B4-BE49-F238E27FC236}">
                <a16:creationId xmlns:a16="http://schemas.microsoft.com/office/drawing/2014/main" id="{F3D0BB5A-CAB0-4941-8BD8-941E44E4E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804171"/>
            <a:ext cx="0" cy="15240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42B70F6B-F28A-4FF8-A8AC-41DC09652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6494859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latin typeface="Times New Roman" panose="02020603050405020304" pitchFamily="18" charset="0"/>
              </a:rPr>
              <a:t>Q</a:t>
            </a:r>
            <a:r>
              <a:rPr lang="en-GB" altLang="pt-PT" sz="18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2" name="Text Box 30">
            <a:extLst>
              <a:ext uri="{FF2B5EF4-FFF2-40B4-BE49-F238E27FC236}">
                <a16:creationId xmlns:a16="http://schemas.microsoft.com/office/drawing/2014/main" id="{EF2A5A2D-AE82-4CE7-8AFD-BA243C147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894659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3" name="Text Box 31">
            <a:extLst>
              <a:ext uri="{FF2B5EF4-FFF2-40B4-BE49-F238E27FC236}">
                <a16:creationId xmlns:a16="http://schemas.microsoft.com/office/drawing/2014/main" id="{53435E61-964C-4DE5-B403-CE8E24E56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7571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latin typeface="Times New Roman" panose="02020603050405020304" pitchFamily="18" charset="0"/>
              </a:rPr>
              <a:t>D</a:t>
            </a:r>
            <a:r>
              <a:rPr lang="en-GB" altLang="pt-PT" sz="2400" baseline="-25000">
                <a:latin typeface="Times New Roman" panose="02020603050405020304" pitchFamily="18" charset="0"/>
              </a:rPr>
              <a:t>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6.1. </a:t>
            </a:r>
            <a:r>
              <a:rPr lang="fr-FR" sz="2800" b="1" dirty="0" err="1"/>
              <a:t>Observações</a:t>
            </a:r>
            <a:r>
              <a:rPr lang="fr-FR" sz="2800" b="1" dirty="0"/>
              <a:t> </a:t>
            </a:r>
            <a:r>
              <a:rPr lang="fr-FR" sz="2800" b="1" dirty="0" err="1"/>
              <a:t>gerais</a:t>
            </a:r>
            <a:r>
              <a:rPr lang="fr-FR" sz="2800" b="1" dirty="0"/>
              <a:t> sobre a OMC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83671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/>
              <a:t>Os </a:t>
            </a:r>
            <a:r>
              <a:rPr lang="fr-FR" sz="2800" dirty="0" err="1"/>
              <a:t>acordos</a:t>
            </a:r>
            <a:r>
              <a:rPr lang="fr-FR" sz="2800" dirty="0"/>
              <a:t> do </a:t>
            </a:r>
            <a:r>
              <a:rPr lang="fr-FR" sz="2800" dirty="0" err="1"/>
              <a:t>sistema</a:t>
            </a:r>
            <a:r>
              <a:rPr lang="fr-FR" sz="2800" dirty="0"/>
              <a:t> OMC </a:t>
            </a:r>
            <a:r>
              <a:rPr lang="fr-FR" sz="2800" dirty="0" err="1"/>
              <a:t>estão</a:t>
            </a:r>
            <a:r>
              <a:rPr lang="fr-FR" sz="2800" dirty="0"/>
              <a:t> </a:t>
            </a:r>
            <a:r>
              <a:rPr lang="fr-FR" sz="2800" dirty="0" err="1"/>
              <a:t>agrupados</a:t>
            </a:r>
            <a:r>
              <a:rPr lang="fr-FR" sz="2800" dirty="0"/>
              <a:t> </a:t>
            </a:r>
            <a:r>
              <a:rPr lang="fr-FR" sz="2800" dirty="0" err="1"/>
              <a:t>em</a:t>
            </a:r>
            <a:r>
              <a:rPr lang="fr-FR" sz="2800" dirty="0"/>
              <a:t>:</a:t>
            </a:r>
            <a:endParaRPr kumimoji="0" 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6512" y="170080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z="2800" b="1" dirty="0"/>
              <a:t>	</a:t>
            </a:r>
            <a:r>
              <a:rPr lang="fr-FR" sz="2800" b="1" dirty="0" err="1"/>
              <a:t>Acordo</a:t>
            </a:r>
            <a:r>
              <a:rPr lang="fr-FR" sz="2800" b="1" dirty="0"/>
              <a:t> Geral sobre as Tarifas </a:t>
            </a:r>
            <a:r>
              <a:rPr lang="fr-FR" sz="2800" b="1" dirty="0" err="1"/>
              <a:t>Aduaneiras</a:t>
            </a:r>
            <a:r>
              <a:rPr lang="fr-FR" sz="2800" b="1" dirty="0"/>
              <a:t> e o 	</a:t>
            </a:r>
            <a:r>
              <a:rPr lang="fr-FR" sz="2800" b="1" dirty="0" err="1"/>
              <a:t>Comércio</a:t>
            </a:r>
            <a:r>
              <a:rPr lang="fr-FR" sz="2800" b="1" dirty="0"/>
              <a:t> (GATT)</a:t>
            </a:r>
            <a:r>
              <a:rPr lang="fr-FR" sz="2800" dirty="0"/>
              <a:t>, que </a:t>
            </a:r>
            <a:r>
              <a:rPr lang="fr-FR" sz="2800" dirty="0" err="1"/>
              <a:t>rege</a:t>
            </a:r>
            <a:r>
              <a:rPr lang="fr-FR" sz="2800" dirty="0"/>
              <a:t> o </a:t>
            </a:r>
            <a:r>
              <a:rPr lang="fr-FR" sz="2800" dirty="0" err="1"/>
              <a:t>comércio</a:t>
            </a:r>
            <a:r>
              <a:rPr lang="fr-FR" sz="2800" dirty="0"/>
              <a:t> 	</a:t>
            </a:r>
            <a:r>
              <a:rPr lang="fr-FR" sz="2800" dirty="0" err="1"/>
              <a:t>internacional</a:t>
            </a:r>
            <a:r>
              <a:rPr lang="fr-FR" sz="2800" dirty="0"/>
              <a:t> de </a:t>
            </a:r>
            <a:r>
              <a:rPr lang="fr-FR" sz="2800" dirty="0" err="1"/>
              <a:t>mercadorias</a:t>
            </a:r>
            <a:r>
              <a:rPr lang="fr-FR" sz="2800" dirty="0"/>
              <a:t> e que data de 1948</a:t>
            </a:r>
            <a:endParaRPr lang="pt-PT" sz="28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36512" y="3358153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z="2800" b="1" dirty="0"/>
              <a:t>	</a:t>
            </a:r>
            <a:r>
              <a:rPr lang="fr-FR" sz="2800" b="1" dirty="0" err="1"/>
              <a:t>Acordo</a:t>
            </a:r>
            <a:r>
              <a:rPr lang="fr-FR" sz="2800" b="1" dirty="0"/>
              <a:t> Geral sobre o </a:t>
            </a:r>
            <a:r>
              <a:rPr lang="fr-FR" sz="2800" b="1" dirty="0" err="1"/>
              <a:t>Comércio</a:t>
            </a:r>
            <a:r>
              <a:rPr lang="fr-FR" sz="2800" b="1" dirty="0"/>
              <a:t> de </a:t>
            </a:r>
            <a:r>
              <a:rPr lang="fr-FR" sz="2800" b="1" dirty="0" err="1"/>
              <a:t>Serviços</a:t>
            </a:r>
            <a:r>
              <a:rPr lang="fr-FR" sz="2800" b="1" dirty="0"/>
              <a:t> 	(AGCS), </a:t>
            </a:r>
            <a:r>
              <a:rPr lang="fr-FR" sz="2800" dirty="0"/>
              <a:t>que </a:t>
            </a:r>
            <a:r>
              <a:rPr lang="fr-FR" sz="2800" dirty="0" err="1"/>
              <a:t>rege</a:t>
            </a:r>
            <a:r>
              <a:rPr lang="fr-FR" sz="2800" dirty="0"/>
              <a:t> o </a:t>
            </a:r>
            <a:r>
              <a:rPr lang="fr-FR" sz="2800" dirty="0" err="1"/>
              <a:t>comércio</a:t>
            </a:r>
            <a:r>
              <a:rPr lang="fr-FR" sz="2800" dirty="0"/>
              <a:t> </a:t>
            </a:r>
            <a:r>
              <a:rPr lang="fr-FR" sz="2800" dirty="0" err="1"/>
              <a:t>internacional</a:t>
            </a:r>
            <a:r>
              <a:rPr lang="fr-FR" sz="2800" dirty="0"/>
              <a:t> de 	</a:t>
            </a:r>
            <a:r>
              <a:rPr lang="fr-FR" sz="2800" dirty="0" err="1"/>
              <a:t>serviços</a:t>
            </a:r>
            <a:r>
              <a:rPr lang="fr-FR" sz="2800" dirty="0"/>
              <a:t> e que data de 1995</a:t>
            </a:r>
            <a:endParaRPr lang="pt-PT" sz="2800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-36512" y="494116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/>
              <a:t>	</a:t>
            </a:r>
            <a:r>
              <a:rPr lang="fr-FR" sz="2800" b="1" dirty="0" err="1"/>
              <a:t>Acordo</a:t>
            </a:r>
            <a:r>
              <a:rPr lang="fr-FR" sz="2800" b="1" dirty="0"/>
              <a:t> sobre os </a:t>
            </a:r>
            <a:r>
              <a:rPr lang="fr-FR" sz="2800" b="1" dirty="0" err="1"/>
              <a:t>Direitos</a:t>
            </a:r>
            <a:r>
              <a:rPr lang="fr-FR" sz="2800" b="1" dirty="0"/>
              <a:t> de </a:t>
            </a:r>
            <a:r>
              <a:rPr lang="fr-FR" sz="2800" b="1" dirty="0" err="1"/>
              <a:t>Propriedade</a:t>
            </a:r>
            <a:r>
              <a:rPr lang="fr-FR" sz="2800" b="1" dirty="0"/>
              <a:t> </a:t>
            </a:r>
            <a:r>
              <a:rPr lang="fr-FR" sz="2800" b="1" dirty="0" err="1"/>
              <a:t>Intelectual</a:t>
            </a:r>
            <a:r>
              <a:rPr lang="fr-FR" sz="2800" b="1" dirty="0"/>
              <a:t> 	(ADPIC), </a:t>
            </a:r>
            <a:r>
              <a:rPr lang="fr-FR" sz="2800" dirty="0"/>
              <a:t>que </a:t>
            </a:r>
            <a:r>
              <a:rPr lang="fr-FR" sz="2800" dirty="0" err="1"/>
              <a:t>rege</a:t>
            </a:r>
            <a:r>
              <a:rPr lang="fr-FR" sz="2800" dirty="0"/>
              <a:t> </a:t>
            </a:r>
            <a:r>
              <a:rPr lang="fr-FR" sz="2800" dirty="0" err="1"/>
              <a:t>basicamente</a:t>
            </a:r>
            <a:r>
              <a:rPr lang="fr-FR" sz="2800" dirty="0"/>
              <a:t> o </a:t>
            </a:r>
            <a:r>
              <a:rPr lang="fr-FR" sz="2800" dirty="0" err="1"/>
              <a:t>comércio</a:t>
            </a:r>
            <a:r>
              <a:rPr lang="fr-FR" sz="2800" dirty="0"/>
              <a:t> 	</a:t>
            </a:r>
            <a:r>
              <a:rPr lang="fr-FR" sz="2800" dirty="0" err="1"/>
              <a:t>internacional</a:t>
            </a:r>
            <a:r>
              <a:rPr lang="fr-FR" sz="2800" dirty="0"/>
              <a:t> de </a:t>
            </a:r>
            <a:r>
              <a:rPr lang="fr-FR" sz="2800" dirty="0" err="1"/>
              <a:t>bens</a:t>
            </a:r>
            <a:r>
              <a:rPr lang="fr-FR" sz="2800" dirty="0"/>
              <a:t> e </a:t>
            </a:r>
            <a:r>
              <a:rPr lang="fr-FR" sz="2800" dirty="0" err="1"/>
              <a:t>serviços</a:t>
            </a:r>
            <a:r>
              <a:rPr lang="fr-FR" sz="2800" dirty="0"/>
              <a:t> </a:t>
            </a:r>
            <a:r>
              <a:rPr lang="fr-FR" sz="2800" dirty="0" err="1"/>
              <a:t>sujeitos</a:t>
            </a:r>
            <a:r>
              <a:rPr lang="fr-FR" sz="2800" dirty="0"/>
              <a:t> a </a:t>
            </a:r>
            <a:r>
              <a:rPr lang="fr-FR" sz="2800" dirty="0" err="1"/>
              <a:t>direitos</a:t>
            </a:r>
            <a:r>
              <a:rPr lang="fr-FR" sz="2800" dirty="0"/>
              <a:t> de 	</a:t>
            </a:r>
            <a:r>
              <a:rPr lang="fr-FR" sz="2800" dirty="0" err="1"/>
              <a:t>propriedade</a:t>
            </a:r>
            <a:r>
              <a:rPr lang="fr-FR" sz="2800" dirty="0"/>
              <a:t> e que data de 1995</a:t>
            </a:r>
            <a:endParaRPr lang="pt-PT" sz="28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6.12. Argumentos a favor da utilização de instrumentos de política comercial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2">
            <a:extLst>
              <a:ext uri="{FF2B5EF4-FFF2-40B4-BE49-F238E27FC236}">
                <a16:creationId xmlns:a16="http://schemas.microsoft.com/office/drawing/2014/main" id="{176E5398-7781-40FE-8123-1774332D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59" y="1341368"/>
            <a:ext cx="7408883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6.12. Argumentos a favor da utilização de instrumentos de política comercial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936A923-9D89-4A9C-828F-A349348C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07" y="1269360"/>
            <a:ext cx="7422586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6.12. Argumentos a favor da utilização de instrumentos de política comercial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 dirty="0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D49E1BED-0807-435A-A47A-02D4A2AB6C8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3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Política comercial/industrial estratégica</a:t>
            </a:r>
            <a:endParaRPr kumimoji="0" lang="pt-PT" altLang="pt-PT" sz="3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19B45004-DDB2-405C-81C5-D220BCD5F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2560687"/>
            <a:ext cx="7394575" cy="331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6.12. Argumentos a favor da utilização de instrumentos de política comercial</a:t>
            </a:r>
            <a:r>
              <a:rPr lang="fr-FR" sz="2800" b="1" dirty="0"/>
              <a:t> (</a:t>
            </a:r>
            <a:r>
              <a:rPr lang="fr-FR" sz="2800" b="1" dirty="0" err="1"/>
              <a:t>cont</a:t>
            </a:r>
            <a:r>
              <a:rPr lang="fr-FR" sz="2800" b="1"/>
              <a:t>.)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431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79B92879-5B97-48C3-89F5-84AE02517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7" y="1269360"/>
            <a:ext cx="7549146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6.2. </a:t>
            </a:r>
            <a:r>
              <a:rPr lang="fr-FR" sz="2800" b="1" dirty="0" err="1"/>
              <a:t>Objetivos</a:t>
            </a:r>
            <a:r>
              <a:rPr lang="fr-FR" sz="2800" b="1" dirty="0"/>
              <a:t> da OMC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96272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ym typeface="Symbol"/>
              </a:rPr>
              <a:t></a:t>
            </a:r>
            <a:r>
              <a:rPr lang="fr-FR" sz="2800" dirty="0"/>
              <a:t> </a:t>
            </a:r>
            <a:r>
              <a:rPr lang="fr-FR" sz="2800" dirty="0" err="1"/>
              <a:t>Contribuir</a:t>
            </a:r>
            <a:r>
              <a:rPr lang="fr-FR" sz="2800" dirty="0"/>
              <a:t> para a </a:t>
            </a:r>
            <a:r>
              <a:rPr lang="fr-FR" sz="2800" dirty="0" err="1"/>
              <a:t>liberalização</a:t>
            </a:r>
            <a:r>
              <a:rPr lang="fr-FR" sz="2800" dirty="0"/>
              <a:t> do </a:t>
            </a:r>
            <a:r>
              <a:rPr lang="fr-FR" sz="2800" dirty="0" err="1"/>
              <a:t>comércio</a:t>
            </a:r>
            <a:r>
              <a:rPr lang="fr-FR" sz="2800" dirty="0"/>
              <a:t> </a:t>
            </a:r>
            <a:r>
              <a:rPr lang="fr-FR" sz="2800" dirty="0" err="1"/>
              <a:t>internacional</a:t>
            </a:r>
            <a:r>
              <a:rPr lang="fr-FR" sz="2800" dirty="0"/>
              <a:t>, </a:t>
            </a:r>
            <a:r>
              <a:rPr lang="fr-FR" sz="2800" dirty="0" err="1"/>
              <a:t>evitando</a:t>
            </a:r>
            <a:r>
              <a:rPr lang="fr-FR" sz="2800" dirty="0"/>
              <a:t> </a:t>
            </a:r>
            <a:r>
              <a:rPr lang="fr-FR" sz="2800" dirty="0" err="1"/>
              <a:t>efeitos</a:t>
            </a:r>
            <a:r>
              <a:rPr lang="fr-FR" sz="2800" dirty="0"/>
              <a:t> </a:t>
            </a:r>
            <a:r>
              <a:rPr lang="fr-FR" sz="2800" dirty="0" err="1"/>
              <a:t>secundários</a:t>
            </a:r>
            <a:r>
              <a:rPr lang="fr-FR" sz="2800" dirty="0"/>
              <a:t> </a:t>
            </a:r>
            <a:r>
              <a:rPr lang="fr-FR" sz="2800" dirty="0" err="1"/>
              <a:t>indesejáveis</a:t>
            </a:r>
            <a:endParaRPr lang="pt-PT" sz="28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6512" y="24748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ym typeface="Symbol"/>
              </a:rPr>
              <a:t></a:t>
            </a:r>
            <a:r>
              <a:rPr lang="fr-FR" sz="2800" dirty="0"/>
              <a:t> Servir de </a:t>
            </a:r>
            <a:r>
              <a:rPr lang="fr-FR" sz="2800" dirty="0" err="1"/>
              <a:t>sede</a:t>
            </a:r>
            <a:r>
              <a:rPr lang="fr-FR" sz="2800" dirty="0"/>
              <a:t> </a:t>
            </a:r>
            <a:r>
              <a:rPr lang="fr-FR" sz="2800" dirty="0" err="1"/>
              <a:t>institucional</a:t>
            </a:r>
            <a:r>
              <a:rPr lang="fr-FR" sz="2800" dirty="0"/>
              <a:t> para as </a:t>
            </a:r>
            <a:r>
              <a:rPr lang="fr-FR" sz="2800" dirty="0" err="1"/>
              <a:t>negociações</a:t>
            </a:r>
            <a:r>
              <a:rPr lang="fr-FR" sz="2800" dirty="0"/>
              <a:t> </a:t>
            </a:r>
            <a:r>
              <a:rPr lang="fr-FR" sz="2800" dirty="0" err="1"/>
              <a:t>comerciais</a:t>
            </a:r>
            <a:r>
              <a:rPr lang="fr-FR" sz="2800" dirty="0"/>
              <a:t> entre os </a:t>
            </a:r>
            <a:r>
              <a:rPr lang="fr-FR" sz="2800" dirty="0" err="1"/>
              <a:t>países</a:t>
            </a:r>
            <a:r>
              <a:rPr lang="fr-FR" sz="2800" dirty="0"/>
              <a:t> participantes</a:t>
            </a:r>
            <a:endParaRPr lang="pt-PT" sz="28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36512" y="384304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ym typeface="Symbol"/>
              </a:rPr>
              <a:t></a:t>
            </a:r>
            <a:r>
              <a:rPr lang="fr-FR" sz="2800" dirty="0"/>
              <a:t> </a:t>
            </a:r>
            <a:r>
              <a:rPr lang="fr-FR" sz="2800" dirty="0" err="1"/>
              <a:t>Resolver</a:t>
            </a:r>
            <a:r>
              <a:rPr lang="fr-FR" sz="2800" dirty="0"/>
              <a:t> </a:t>
            </a:r>
            <a:r>
              <a:rPr lang="fr-FR" sz="2800" dirty="0" err="1"/>
              <a:t>diferendos</a:t>
            </a:r>
            <a:r>
              <a:rPr lang="fr-FR" sz="2800" dirty="0"/>
              <a:t> </a:t>
            </a:r>
            <a:r>
              <a:rPr lang="fr-FR" sz="2800" dirty="0" err="1"/>
              <a:t>comerciais</a:t>
            </a:r>
            <a:r>
              <a:rPr lang="fr-FR" sz="2800" dirty="0"/>
              <a:t> entre os </a:t>
            </a:r>
            <a:r>
              <a:rPr lang="fr-FR" sz="2800" dirty="0" err="1"/>
              <a:t>diversos</a:t>
            </a:r>
            <a:r>
              <a:rPr lang="fr-FR" sz="2800" dirty="0"/>
              <a:t> </a:t>
            </a:r>
            <a:r>
              <a:rPr lang="fr-FR" sz="2800" dirty="0" err="1"/>
              <a:t>países</a:t>
            </a:r>
            <a:r>
              <a:rPr lang="fr-FR" sz="2800" dirty="0"/>
              <a:t> participantes numa base </a:t>
            </a:r>
            <a:r>
              <a:rPr lang="fr-FR" sz="2800" dirty="0" err="1"/>
              <a:t>jurídica</a:t>
            </a:r>
            <a:r>
              <a:rPr lang="fr-FR" sz="2800" dirty="0"/>
              <a:t> de </a:t>
            </a:r>
            <a:r>
              <a:rPr lang="fr-FR" sz="2800" dirty="0" err="1"/>
              <a:t>neutralidade</a:t>
            </a:r>
            <a:endParaRPr lang="pt-PT" sz="2800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-36512" y="513918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ym typeface="Symbol"/>
              </a:rPr>
              <a:t></a:t>
            </a:r>
            <a:r>
              <a:rPr lang="fr-FR" sz="2800" dirty="0"/>
              <a:t> </a:t>
            </a:r>
            <a:r>
              <a:rPr lang="fr-FR" sz="2800" dirty="0" err="1"/>
              <a:t>Apoiar</a:t>
            </a:r>
            <a:r>
              <a:rPr lang="fr-FR" sz="2800" dirty="0"/>
              <a:t> as </a:t>
            </a:r>
            <a:r>
              <a:rPr lang="fr-FR" sz="2800" dirty="0" err="1"/>
              <a:t>políticas</a:t>
            </a:r>
            <a:r>
              <a:rPr lang="fr-FR" sz="2800" dirty="0"/>
              <a:t> </a:t>
            </a:r>
            <a:r>
              <a:rPr lang="fr-FR" sz="2800" dirty="0" err="1"/>
              <a:t>comerciais</a:t>
            </a:r>
            <a:r>
              <a:rPr lang="fr-FR" sz="2800" dirty="0"/>
              <a:t> </a:t>
            </a:r>
            <a:r>
              <a:rPr lang="fr-FR" sz="2800" dirty="0" err="1"/>
              <a:t>nacionais</a:t>
            </a:r>
            <a:r>
              <a:rPr lang="fr-FR" sz="2800" dirty="0"/>
              <a:t> dos </a:t>
            </a:r>
            <a:r>
              <a:rPr lang="fr-FR" sz="2800" dirty="0" err="1"/>
              <a:t>países</a:t>
            </a:r>
            <a:r>
              <a:rPr lang="fr-FR" sz="2800" dirty="0"/>
              <a:t> participantes</a:t>
            </a:r>
            <a:endParaRPr lang="pt-PT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6.3. </a:t>
            </a:r>
            <a:r>
              <a:rPr lang="fr-FR" sz="2800" b="1" dirty="0" err="1"/>
              <a:t>Princípios</a:t>
            </a:r>
            <a:r>
              <a:rPr lang="fr-FR" sz="2800" b="1" dirty="0"/>
              <a:t> </a:t>
            </a:r>
            <a:r>
              <a:rPr lang="fr-FR" sz="2800" b="1" dirty="0" err="1"/>
              <a:t>em</a:t>
            </a:r>
            <a:r>
              <a:rPr lang="fr-FR" sz="2800" b="1" dirty="0"/>
              <a:t> que </a:t>
            </a:r>
            <a:r>
              <a:rPr lang="fr-FR" sz="2800" b="1" dirty="0" err="1"/>
              <a:t>assenta</a:t>
            </a:r>
            <a:r>
              <a:rPr lang="fr-FR" sz="2800" b="1" dirty="0"/>
              <a:t> a OMC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161311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ym typeface="Symbol"/>
              </a:rPr>
              <a:t></a:t>
            </a:r>
            <a:r>
              <a:rPr lang="fr-FR" sz="2800" dirty="0"/>
              <a:t> </a:t>
            </a:r>
            <a:r>
              <a:rPr lang="fr-FR" sz="2800" b="1" dirty="0" err="1"/>
              <a:t>Cláusula</a:t>
            </a:r>
            <a:r>
              <a:rPr lang="fr-FR" sz="2800" b="1" dirty="0"/>
              <a:t> da </a:t>
            </a:r>
            <a:r>
              <a:rPr lang="fr-FR" sz="2800" b="1" dirty="0" err="1"/>
              <a:t>nação</a:t>
            </a:r>
            <a:r>
              <a:rPr lang="fr-FR" sz="2800" b="1" dirty="0"/>
              <a:t> mais </a:t>
            </a:r>
            <a:r>
              <a:rPr lang="fr-FR" sz="2800" b="1" dirty="0" err="1"/>
              <a:t>favorecida</a:t>
            </a:r>
            <a:r>
              <a:rPr lang="fr-FR" sz="2800" dirty="0"/>
              <a:t>: </a:t>
            </a:r>
            <a:r>
              <a:rPr lang="fr-FR" sz="2800" dirty="0" err="1"/>
              <a:t>qualquer</a:t>
            </a:r>
            <a:r>
              <a:rPr lang="fr-FR" sz="2800" dirty="0"/>
              <a:t> </a:t>
            </a:r>
            <a:r>
              <a:rPr lang="fr-FR" sz="2800" dirty="0" err="1"/>
              <a:t>país</a:t>
            </a:r>
            <a:r>
              <a:rPr lang="fr-FR" sz="2800" dirty="0"/>
              <a:t> </a:t>
            </a:r>
            <a:r>
              <a:rPr lang="fr-FR" sz="2800" dirty="0" err="1"/>
              <a:t>membro</a:t>
            </a:r>
            <a:r>
              <a:rPr lang="fr-FR" sz="2800" dirty="0"/>
              <a:t> que </a:t>
            </a:r>
            <a:r>
              <a:rPr lang="fr-FR" sz="2800" dirty="0" err="1"/>
              <a:t>conceda</a:t>
            </a:r>
            <a:r>
              <a:rPr lang="fr-FR" sz="2800" dirty="0"/>
              <a:t> a </a:t>
            </a:r>
            <a:r>
              <a:rPr lang="fr-FR" sz="2800" dirty="0" err="1"/>
              <a:t>outro</a:t>
            </a:r>
            <a:r>
              <a:rPr lang="fr-FR" sz="2800" dirty="0"/>
              <a:t> </a:t>
            </a:r>
            <a:r>
              <a:rPr lang="fr-FR" sz="2800" dirty="0" err="1"/>
              <a:t>determinado</a:t>
            </a:r>
            <a:r>
              <a:rPr lang="fr-FR" sz="2800" dirty="0"/>
              <a:t> </a:t>
            </a:r>
            <a:r>
              <a:rPr lang="fr-FR" sz="2800" dirty="0" err="1"/>
              <a:t>privilégio</a:t>
            </a:r>
            <a:r>
              <a:rPr lang="fr-FR" sz="2800" dirty="0"/>
              <a:t> </a:t>
            </a:r>
            <a:r>
              <a:rPr lang="fr-FR" sz="2800" dirty="0" err="1"/>
              <a:t>comercial</a:t>
            </a:r>
            <a:r>
              <a:rPr lang="fr-FR" sz="2800" dirty="0"/>
              <a:t> é </a:t>
            </a:r>
            <a:r>
              <a:rPr lang="fr-FR" sz="2800" dirty="0" err="1"/>
              <a:t>obrigado</a:t>
            </a:r>
            <a:r>
              <a:rPr lang="fr-FR" sz="2800" dirty="0"/>
              <a:t> a </a:t>
            </a:r>
            <a:r>
              <a:rPr lang="fr-FR" sz="2800" dirty="0" err="1"/>
              <a:t>conceder</a:t>
            </a:r>
            <a:r>
              <a:rPr lang="fr-FR" sz="2800" dirty="0"/>
              <a:t> o </a:t>
            </a:r>
            <a:r>
              <a:rPr lang="fr-FR" sz="2800" dirty="0" err="1"/>
              <a:t>mesmo</a:t>
            </a:r>
            <a:r>
              <a:rPr lang="fr-FR" sz="2800" dirty="0"/>
              <a:t> </a:t>
            </a:r>
            <a:r>
              <a:rPr lang="fr-FR" sz="2800" dirty="0" err="1"/>
              <a:t>privilégio</a:t>
            </a:r>
            <a:r>
              <a:rPr lang="fr-FR" sz="2800" dirty="0"/>
              <a:t> a </a:t>
            </a:r>
            <a:r>
              <a:rPr lang="fr-FR" sz="2800" dirty="0" err="1"/>
              <a:t>todos</a:t>
            </a:r>
            <a:r>
              <a:rPr lang="fr-FR" sz="2800" dirty="0"/>
              <a:t> os </a:t>
            </a:r>
            <a:r>
              <a:rPr lang="fr-FR" sz="2800" dirty="0" err="1"/>
              <a:t>outros</a:t>
            </a:r>
            <a:r>
              <a:rPr lang="fr-FR" sz="2800" dirty="0"/>
              <a:t>, </a:t>
            </a:r>
            <a:r>
              <a:rPr lang="fr-FR" sz="2800" dirty="0" err="1"/>
              <a:t>salvo</a:t>
            </a:r>
            <a:r>
              <a:rPr lang="fr-FR" sz="2800" dirty="0"/>
              <a:t> nos </a:t>
            </a:r>
            <a:r>
              <a:rPr lang="fr-FR" sz="2800" dirty="0" err="1"/>
              <a:t>casos</a:t>
            </a:r>
            <a:r>
              <a:rPr lang="fr-FR" sz="2800" dirty="0"/>
              <a:t> </a:t>
            </a:r>
            <a:r>
              <a:rPr lang="fr-FR" sz="2800" dirty="0" err="1"/>
              <a:t>devidamente</a:t>
            </a:r>
            <a:r>
              <a:rPr lang="fr-FR" sz="2800" dirty="0"/>
              <a:t> </a:t>
            </a:r>
            <a:r>
              <a:rPr lang="fr-FR" sz="2800" dirty="0" err="1"/>
              <a:t>previstos</a:t>
            </a:r>
            <a:endParaRPr lang="pt-PT" sz="28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6512" y="413339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sym typeface="Symbol"/>
              </a:rPr>
              <a:t></a:t>
            </a:r>
            <a:r>
              <a:rPr lang="fr-FR" sz="2800" dirty="0"/>
              <a:t> </a:t>
            </a:r>
            <a:r>
              <a:rPr lang="fr-FR" sz="2800" b="1" dirty="0" err="1"/>
              <a:t>Regra</a:t>
            </a:r>
            <a:r>
              <a:rPr lang="fr-FR" sz="2800" b="1" dirty="0"/>
              <a:t> do </a:t>
            </a:r>
            <a:r>
              <a:rPr lang="fr-FR" sz="2800" b="1" dirty="0" err="1"/>
              <a:t>tratamento</a:t>
            </a:r>
            <a:r>
              <a:rPr lang="fr-FR" sz="2800" b="1" dirty="0"/>
              <a:t> </a:t>
            </a:r>
            <a:r>
              <a:rPr lang="fr-FR" sz="2800" b="1" dirty="0" err="1"/>
              <a:t>nacional</a:t>
            </a:r>
            <a:r>
              <a:rPr lang="fr-FR" sz="2800" dirty="0"/>
              <a:t>: </a:t>
            </a:r>
            <a:r>
              <a:rPr lang="fr-FR" sz="2800" dirty="0" err="1"/>
              <a:t>uma</a:t>
            </a:r>
            <a:r>
              <a:rPr lang="fr-FR" sz="2800" dirty="0"/>
              <a:t> </a:t>
            </a:r>
            <a:r>
              <a:rPr lang="fr-FR" sz="2800" dirty="0" err="1"/>
              <a:t>vez</a:t>
            </a:r>
            <a:r>
              <a:rPr lang="fr-FR" sz="2800" dirty="0"/>
              <a:t> </a:t>
            </a:r>
            <a:r>
              <a:rPr lang="fr-FR" sz="2800" dirty="0" err="1"/>
              <a:t>autorizada</a:t>
            </a:r>
            <a:r>
              <a:rPr lang="fr-FR" sz="2800" dirty="0"/>
              <a:t> a </a:t>
            </a:r>
            <a:r>
              <a:rPr lang="fr-FR" sz="2800" dirty="0" err="1"/>
              <a:t>entrada</a:t>
            </a:r>
            <a:r>
              <a:rPr lang="fr-FR" sz="2800" dirty="0"/>
              <a:t> de </a:t>
            </a:r>
            <a:r>
              <a:rPr lang="fr-FR" sz="2800" dirty="0" err="1"/>
              <a:t>determinado</a:t>
            </a:r>
            <a:r>
              <a:rPr lang="fr-FR" sz="2800" dirty="0"/>
              <a:t> </a:t>
            </a:r>
            <a:r>
              <a:rPr lang="fr-FR" sz="2800" dirty="0" err="1"/>
              <a:t>produto</a:t>
            </a:r>
            <a:r>
              <a:rPr lang="fr-FR" sz="2800" dirty="0"/>
              <a:t> ou </a:t>
            </a:r>
            <a:r>
              <a:rPr lang="fr-FR" sz="2800" dirty="0" err="1"/>
              <a:t>serviço</a:t>
            </a:r>
            <a:r>
              <a:rPr lang="fr-FR" sz="2800" dirty="0"/>
              <a:t> no </a:t>
            </a:r>
            <a:r>
              <a:rPr lang="fr-FR" sz="2800" dirty="0" err="1"/>
              <a:t>espaço</a:t>
            </a:r>
            <a:r>
              <a:rPr lang="fr-FR" sz="2800" dirty="0"/>
              <a:t> </a:t>
            </a:r>
            <a:r>
              <a:rPr lang="fr-FR" sz="2800" dirty="0" err="1"/>
              <a:t>nacional</a:t>
            </a:r>
            <a:r>
              <a:rPr lang="fr-FR" sz="2800" dirty="0"/>
              <a:t>, </a:t>
            </a:r>
            <a:r>
              <a:rPr lang="fr-FR" sz="2800" dirty="0" err="1"/>
              <a:t>ficam</a:t>
            </a:r>
            <a:r>
              <a:rPr lang="fr-FR" sz="2800" dirty="0"/>
              <a:t> </a:t>
            </a:r>
            <a:r>
              <a:rPr lang="fr-FR" sz="2800" dirty="0" err="1"/>
              <a:t>proibidas</a:t>
            </a:r>
            <a:r>
              <a:rPr lang="fr-FR" sz="2800" dirty="0"/>
              <a:t> </a:t>
            </a:r>
            <a:r>
              <a:rPr lang="fr-FR" sz="2800" dirty="0" err="1"/>
              <a:t>quaisquer</a:t>
            </a:r>
            <a:r>
              <a:rPr lang="fr-FR" sz="2800" dirty="0"/>
              <a:t> </a:t>
            </a:r>
            <a:r>
              <a:rPr lang="fr-FR" sz="2800" dirty="0" err="1"/>
              <a:t>discriminações</a:t>
            </a:r>
            <a:r>
              <a:rPr lang="fr-FR" sz="2800" dirty="0"/>
              <a:t> a </a:t>
            </a:r>
            <a:r>
              <a:rPr lang="fr-FR" sz="2800" dirty="0" err="1"/>
              <a:t>favor</a:t>
            </a:r>
            <a:r>
              <a:rPr lang="fr-FR" sz="2800" dirty="0"/>
              <a:t> dos </a:t>
            </a:r>
            <a:r>
              <a:rPr lang="fr-FR" sz="2800" dirty="0" err="1"/>
              <a:t>produtos</a:t>
            </a:r>
            <a:r>
              <a:rPr lang="fr-FR" sz="2800" dirty="0"/>
              <a:t> </a:t>
            </a:r>
            <a:r>
              <a:rPr lang="fr-FR" sz="2800" dirty="0" err="1"/>
              <a:t>nacionais</a:t>
            </a:r>
            <a:r>
              <a:rPr lang="fr-FR" sz="2800" dirty="0"/>
              <a:t> </a:t>
            </a:r>
            <a:r>
              <a:rPr lang="fr-FR" sz="2800" dirty="0" err="1"/>
              <a:t>concorrentes</a:t>
            </a:r>
            <a:r>
              <a:rPr lang="fr-FR" sz="2800" dirty="0"/>
              <a:t> das </a:t>
            </a:r>
            <a:r>
              <a:rPr lang="fr-FR" sz="2800" dirty="0" err="1"/>
              <a:t>importações</a:t>
            </a:r>
            <a:endParaRPr lang="pt-PT" sz="2800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4462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6.4. </a:t>
            </a:r>
            <a:r>
              <a:rPr lang="fr-FR" sz="2800" b="1" dirty="0" err="1"/>
              <a:t>Ciclos</a:t>
            </a:r>
            <a:r>
              <a:rPr lang="fr-FR" sz="2800" b="1" dirty="0"/>
              <a:t> </a:t>
            </a:r>
            <a:r>
              <a:rPr lang="fr-FR" sz="2800" b="1" dirty="0" err="1"/>
              <a:t>negociais</a:t>
            </a:r>
            <a:r>
              <a:rPr lang="fr-FR" sz="2800" b="1" dirty="0"/>
              <a:t> no </a:t>
            </a:r>
            <a:r>
              <a:rPr lang="fr-FR" sz="2800" b="1" dirty="0" err="1"/>
              <a:t>âmbito</a:t>
            </a:r>
            <a:r>
              <a:rPr lang="fr-FR" sz="2800" b="1" dirty="0"/>
              <a:t> do ex-GATT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6512" y="538802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* Média </a:t>
            </a:r>
            <a:r>
              <a:rPr lang="fr-FR" dirty="0" err="1"/>
              <a:t>ponderada</a:t>
            </a:r>
            <a:r>
              <a:rPr lang="fr-FR" dirty="0"/>
              <a:t> pelas </a:t>
            </a:r>
            <a:r>
              <a:rPr lang="fr-FR" dirty="0" err="1"/>
              <a:t>importações</a:t>
            </a:r>
            <a:endParaRPr lang="pt-PT" dirty="0"/>
          </a:p>
          <a:p>
            <a:r>
              <a:rPr lang="fr-FR" dirty="0"/>
              <a:t>** </a:t>
            </a:r>
            <a:r>
              <a:rPr lang="fr-FR" dirty="0" err="1"/>
              <a:t>Estimativa</a:t>
            </a:r>
            <a:endParaRPr lang="pt-PT" dirty="0"/>
          </a:p>
          <a:p>
            <a:r>
              <a:rPr lang="fr-FR" i="1" dirty="0"/>
              <a:t>Fonte</a:t>
            </a:r>
            <a:r>
              <a:rPr lang="fr-FR" dirty="0"/>
              <a:t>: GATT e </a:t>
            </a:r>
            <a:r>
              <a:rPr lang="fr-FR" dirty="0" err="1"/>
              <a:t>Rainelli</a:t>
            </a:r>
            <a:r>
              <a:rPr lang="fr-FR" dirty="0"/>
              <a:t> (1998)</a:t>
            </a:r>
            <a:endParaRPr lang="pt-PT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9</a:t>
            </a:fld>
            <a:endParaRPr lang="pt-PT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836712"/>
          <a:ext cx="9143999" cy="4078800"/>
        </p:xfrm>
        <a:graphic>
          <a:graphicData uri="http://schemas.openxmlformats.org/drawingml/2006/table">
            <a:tbl>
              <a:tblPr/>
              <a:tblGrid>
                <a:gridCol w="1828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kern="0" dirty="0" err="1">
                          <a:latin typeface="Times New Roman" pitchFamily="18" charset="0"/>
                          <a:cs typeface="Times New Roman" pitchFamily="18" charset="0"/>
                        </a:rPr>
                        <a:t>Ciclo</a:t>
                      </a:r>
                      <a:r>
                        <a:rPr lang="fr-FR" sz="2000" b="1" kern="0" dirty="0"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fr-FR" sz="2000" b="1" kern="0" dirty="0" err="1">
                          <a:latin typeface="Times New Roman" pitchFamily="18" charset="0"/>
                          <a:cs typeface="Times New Roman" pitchFamily="18" charset="0"/>
                        </a:rPr>
                        <a:t>negociações</a:t>
                      </a:r>
                      <a:endParaRPr lang="pt-PT" sz="2000" b="1" kern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Times New Roman" pitchFamily="18" charset="0"/>
                          <a:cs typeface="Times New Roman" pitchFamily="18" charset="0"/>
                        </a:rPr>
                        <a:t>Ano</a:t>
                      </a:r>
                      <a:endParaRPr lang="pt-PT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Países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Direito médio pré-ciclo* (%)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Redução média dos direitos (%)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Genebra</a:t>
                      </a:r>
                      <a:endParaRPr lang="pt-PT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1947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Annecy</a:t>
                      </a:r>
                      <a:endParaRPr lang="pt-PT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1949</a:t>
                      </a:r>
                      <a:endParaRPr lang="pt-PT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8**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Torquay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1951</a:t>
                      </a:r>
                      <a:endParaRPr lang="pt-PT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Dillon Round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1960-1961</a:t>
                      </a:r>
                      <a:endParaRPr lang="pt-PT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Kennedy Round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1964-1967</a:t>
                      </a:r>
                      <a:endParaRPr lang="pt-PT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pt-PT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Tokyo Round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1973-1979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  <a:endParaRPr lang="pt-PT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pt-PT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pt-PT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Uruguay Round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1986-1994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</a:t>
                      </a:r>
                      <a:endParaRPr lang="pt-PT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Doha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2001-</a:t>
                      </a:r>
                      <a:endParaRPr lang="pt-PT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pt-PT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pt-PT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pt-PT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3782</Words>
  <Application>Microsoft Office PowerPoint</Application>
  <PresentationFormat>Apresentação no Ecrã (4:3)</PresentationFormat>
  <Paragraphs>793</Paragraphs>
  <Slides>63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63</vt:i4>
      </vt:variant>
    </vt:vector>
  </HeadingPairs>
  <TitlesOfParts>
    <vt:vector size="70" baseType="lpstr">
      <vt:lpstr>Arial</vt:lpstr>
      <vt:lpstr>Baskerville Old Face</vt:lpstr>
      <vt:lpstr>Calibri</vt:lpstr>
      <vt:lpstr>Constantia</vt:lpstr>
      <vt:lpstr>Times New Roman</vt:lpstr>
      <vt:lpstr>Wingdings 2</vt:lpstr>
      <vt:lpstr>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Vítor</dc:creator>
  <cp:lastModifiedBy>Maria Paula Fontoura</cp:lastModifiedBy>
  <cp:revision>360</cp:revision>
  <dcterms:created xsi:type="dcterms:W3CDTF">2015-06-22T19:08:08Z</dcterms:created>
  <dcterms:modified xsi:type="dcterms:W3CDTF">2019-08-22T23:03:28Z</dcterms:modified>
</cp:coreProperties>
</file>